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67"/>
  </p:notesMasterIdLst>
  <p:sldIdLst>
    <p:sldId id="256" r:id="rId3"/>
    <p:sldId id="317" r:id="rId4"/>
    <p:sldId id="318" r:id="rId5"/>
    <p:sldId id="322" r:id="rId6"/>
    <p:sldId id="258" r:id="rId7"/>
    <p:sldId id="260" r:id="rId8"/>
    <p:sldId id="263" r:id="rId9"/>
    <p:sldId id="261" r:id="rId10"/>
    <p:sldId id="264" r:id="rId11"/>
    <p:sldId id="265" r:id="rId12"/>
    <p:sldId id="266" r:id="rId13"/>
    <p:sldId id="262" r:id="rId14"/>
    <p:sldId id="259" r:id="rId15"/>
    <p:sldId id="267" r:id="rId16"/>
    <p:sldId id="268" r:id="rId17"/>
    <p:sldId id="269" r:id="rId18"/>
    <p:sldId id="270" r:id="rId19"/>
    <p:sldId id="271" r:id="rId20"/>
    <p:sldId id="272" r:id="rId21"/>
    <p:sldId id="273" r:id="rId22"/>
    <p:sldId id="274" r:id="rId23"/>
    <p:sldId id="275" r:id="rId24"/>
    <p:sldId id="319" r:id="rId25"/>
    <p:sldId id="323" r:id="rId26"/>
    <p:sldId id="324" r:id="rId27"/>
    <p:sldId id="277" r:id="rId28"/>
    <p:sldId id="276"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3" r:id="rId44"/>
    <p:sldId id="292" r:id="rId45"/>
    <p:sldId id="296" r:id="rId46"/>
    <p:sldId id="294" r:id="rId47"/>
    <p:sldId id="295"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26" r:id="rId65"/>
    <p:sldId id="325" r:id="rId6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4660"/>
  </p:normalViewPr>
  <p:slideViewPr>
    <p:cSldViewPr snapToGrid="0">
      <p:cViewPr varScale="1">
        <p:scale>
          <a:sx n="81" d="100"/>
          <a:sy n="81" d="100"/>
        </p:scale>
        <p:origin x="96"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8FE3D-986F-40D7-8273-3E107151F732}" type="datetimeFigureOut">
              <a:rPr lang="it-IT" smtClean="0"/>
              <a:t>22/10/2020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76181-59EF-4D73-8A2D-E73DF902EE6B}" type="slidenum">
              <a:rPr lang="it-IT" smtClean="0"/>
              <a:t>‹N›</a:t>
            </a:fld>
            <a:endParaRPr lang="it-IT"/>
          </a:p>
        </p:txBody>
      </p:sp>
    </p:spTree>
    <p:extLst>
      <p:ext uri="{BB962C8B-B14F-4D97-AF65-F5344CB8AC3E}">
        <p14:creationId xmlns:p14="http://schemas.microsoft.com/office/powerpoint/2010/main" val="271587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latin typeface="Helvetica Neue" panose="02000503000000020004" pitchFamily="2" charset="0"/>
                <a:ea typeface="Helvetica Neue" panose="02000503000000020004" pitchFamily="2" charset="0"/>
                <a:cs typeface="Helvetica Neue" panose="02000503000000020004" pitchFamily="2" charset="0"/>
              </a:rPr>
              <a:t>Nell'esecuzione delle moltiplicazioni i bastoncini permettono di eliminare il calcolo dei prodotti parziali e dunque di ridursi al calcolo di semplici somme. </a:t>
            </a:r>
            <a:endParaRPr lang="it-IT" dirty="0"/>
          </a:p>
        </p:txBody>
      </p:sp>
      <p:sp>
        <p:nvSpPr>
          <p:cNvPr id="4" name="Segnaposto numero diapositiva 3"/>
          <p:cNvSpPr>
            <a:spLocks noGrp="1"/>
          </p:cNvSpPr>
          <p:nvPr>
            <p:ph type="sldNum" sz="quarter" idx="5"/>
          </p:nvPr>
        </p:nvSpPr>
        <p:spPr/>
        <p:txBody>
          <a:bodyPr/>
          <a:lstStyle/>
          <a:p>
            <a:fld id="{2321D84D-AEA9-624A-8D80-E7A809815673}" type="slidenum">
              <a:rPr lang="it-IT" smtClean="0"/>
              <a:t>5</a:t>
            </a:fld>
            <a:endParaRPr lang="it-IT"/>
          </a:p>
        </p:txBody>
      </p:sp>
    </p:spTree>
    <p:extLst>
      <p:ext uri="{BB962C8B-B14F-4D97-AF65-F5344CB8AC3E}">
        <p14:creationId xmlns:p14="http://schemas.microsoft.com/office/powerpoint/2010/main" val="6042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21D84D-AEA9-624A-8D80-E7A809815673}" type="slidenum">
              <a:rPr lang="it-IT" smtClean="0"/>
              <a:t>26</a:t>
            </a:fld>
            <a:endParaRPr lang="it-IT"/>
          </a:p>
        </p:txBody>
      </p:sp>
    </p:spTree>
    <p:extLst>
      <p:ext uri="{BB962C8B-B14F-4D97-AF65-F5344CB8AC3E}">
        <p14:creationId xmlns:p14="http://schemas.microsoft.com/office/powerpoint/2010/main" val="60429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21D84D-AEA9-624A-8D80-E7A809815673}" type="slidenum">
              <a:rPr lang="it-IT" smtClean="0"/>
              <a:t>33</a:t>
            </a:fld>
            <a:endParaRPr lang="it-IT"/>
          </a:p>
        </p:txBody>
      </p:sp>
    </p:spTree>
    <p:extLst>
      <p:ext uri="{BB962C8B-B14F-4D97-AF65-F5344CB8AC3E}">
        <p14:creationId xmlns:p14="http://schemas.microsoft.com/office/powerpoint/2010/main" val="60429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21D84D-AEA9-624A-8D80-E7A809815673}" type="slidenum">
              <a:rPr lang="it-IT" smtClean="0"/>
              <a:t>42</a:t>
            </a:fld>
            <a:endParaRPr lang="it-IT"/>
          </a:p>
        </p:txBody>
      </p:sp>
    </p:spTree>
    <p:extLst>
      <p:ext uri="{BB962C8B-B14F-4D97-AF65-F5344CB8AC3E}">
        <p14:creationId xmlns:p14="http://schemas.microsoft.com/office/powerpoint/2010/main" val="60429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a:t>
            </a:r>
            <a:r>
              <a:rPr lang="it-IT" dirty="0">
                <a:effectLst/>
              </a:rPr>
              <a:t>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21D84D-AEA9-624A-8D80-E7A809815673}" type="slidenum">
              <a:rPr lang="it-IT" smtClean="0"/>
              <a:t>49</a:t>
            </a:fld>
            <a:endParaRPr lang="it-IT"/>
          </a:p>
        </p:txBody>
      </p:sp>
    </p:spTree>
    <p:extLst>
      <p:ext uri="{BB962C8B-B14F-4D97-AF65-F5344CB8AC3E}">
        <p14:creationId xmlns:p14="http://schemas.microsoft.com/office/powerpoint/2010/main" val="60429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B44EE-A387-47E4-A759-015D167D314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3129537-0C99-4AC3-8985-41ECDD169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A408BE2-F457-41EC-80A4-8BA44912BE14}"/>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57F45115-4E12-4F70-8B99-ACE3888057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D093A7-8E70-4697-955B-FC18FE802337}"/>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337935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3D9BB7-D481-4F25-B768-6A96C478AD3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0C04508-841D-4D3E-A603-298BF6E5D24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446A06-43AA-4BB3-B263-25946F1C5A73}"/>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6351A850-7D41-4283-887B-D7ED9610CE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5E23EE-CC33-4511-85EC-26B3640346C5}"/>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3451334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735E583-2C8B-4C75-B00A-E6DD86C4482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7F28B3-30DE-40DA-AD12-88AF61B8C4E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5130CA-EF99-4529-B362-C3BE6B6BBC80}"/>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41617F79-FCBB-4424-A773-AD42FAC3C6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2755CEF-7FE0-4E50-9A3F-4419FC4AE084}"/>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248550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949041-A6E5-4BF4-8CE4-D90C5538C0E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857F2C3-4088-41C7-81C7-48B14929F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9FD28F7-02AB-4C53-BC9C-A93BDDFEE0C8}"/>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A0515A46-8CC1-48DB-8499-78368D62E0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230970-8DFB-4319-B9DD-C0685F738AA8}"/>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18950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119EAA-3FFE-4DDB-8EB1-AA40B14BB7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BB32A1-075F-49BF-81A0-6E00F66B523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120F28-D362-41E4-9FDE-D774A147EE99}"/>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F5E3A904-B71D-4895-B810-D641939C443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1C5B3F-6B32-424C-B958-560A4711BAF7}"/>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391828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9A7359-7AEA-429C-A7BE-83DCBB9014D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ADAA1CA-35E0-4577-889B-C9A4142C1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267B2FD-1336-464F-881E-35E51CDA48A7}"/>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C61EF636-007C-4407-9525-CE89F6779A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10A2BD-D838-468A-A97B-3307072609AC}"/>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05145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13858A-0152-4505-8645-20FFC4E2002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4F5B534-EC81-48AB-BA39-406C1331305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A07285C-40B2-4AF3-B6C2-2BD3C42BF1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AD31C67-8084-479B-9B84-0ACAC8D1348D}"/>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6" name="Segnaposto piè di pagina 5">
            <a:extLst>
              <a:ext uri="{FF2B5EF4-FFF2-40B4-BE49-F238E27FC236}">
                <a16:creationId xmlns:a16="http://schemas.microsoft.com/office/drawing/2014/main" id="{70B2BCE1-F37B-4696-9269-9F50D6C52A2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F565F6B-86E9-4544-841E-C4204586F7F1}"/>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1409458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603003-89C9-44E6-B0D4-3B5AC46306C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D72EFC-5606-4FE8-805D-CCA3F44BF0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ACA70AB-BA45-4F18-A227-E9AA58400B4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1A97380-7E47-4129-8295-F6A6D267F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407104D-2D36-4207-9F7C-0853A1F9C76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F0D08D5-A3F7-4EE8-9334-9023BF1E6802}"/>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8" name="Segnaposto piè di pagina 7">
            <a:extLst>
              <a:ext uri="{FF2B5EF4-FFF2-40B4-BE49-F238E27FC236}">
                <a16:creationId xmlns:a16="http://schemas.microsoft.com/office/drawing/2014/main" id="{AC2AE9BD-F4BE-487E-AECF-297E6907622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30C476D-382F-4CDE-A68A-42D172BAC979}"/>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39417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9F4A66-BAA9-4139-B530-B1664BBDB78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6534B68-F71B-4DDC-905D-1DB85BF5B25E}"/>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4" name="Segnaposto piè di pagina 3">
            <a:extLst>
              <a:ext uri="{FF2B5EF4-FFF2-40B4-BE49-F238E27FC236}">
                <a16:creationId xmlns:a16="http://schemas.microsoft.com/office/drawing/2014/main" id="{EA638412-425A-4683-9EFD-62E94855589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5B5F820-8952-4927-A4AD-3F12C3C04CFD}"/>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63438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39B240C-023A-4BEF-B7B2-715E85712D5C}"/>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3" name="Segnaposto piè di pagina 2">
            <a:extLst>
              <a:ext uri="{FF2B5EF4-FFF2-40B4-BE49-F238E27FC236}">
                <a16:creationId xmlns:a16="http://schemas.microsoft.com/office/drawing/2014/main" id="{2CFB19FE-909B-4119-A3DE-6EBAB8BD460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7A7E779-B94A-4A5A-8514-40D391F6EE44}"/>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807926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1AC160-D697-4274-9709-BEA11C36F0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D3D411F-B1E2-4668-8FFB-54440BDBF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8789BE5-6419-43BC-B585-AF19D1D94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97BCD21-1CD8-462A-B576-EF9D4FE041C7}"/>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6" name="Segnaposto piè di pagina 5">
            <a:extLst>
              <a:ext uri="{FF2B5EF4-FFF2-40B4-BE49-F238E27FC236}">
                <a16:creationId xmlns:a16="http://schemas.microsoft.com/office/drawing/2014/main" id="{173FEB73-1EB2-4CE4-ABB1-9A8B226B26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E509149-89E9-4DE2-B03C-CA7BFC6DA6A9}"/>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59579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8F827-2E9A-4C07-936F-1DF0E27B4BC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6DD7CA-223F-40A6-AA9C-E4C7CCBB618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4728C3-3111-4DD9-A396-013440A7F6BA}"/>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3AD0531F-8594-46B5-A77C-B80C048F83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86A5A2-AB3B-43B4-8ABF-19AE1004DD7B}"/>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3673284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4B967C-83FA-4025-B65C-EC53CE25B77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F6AC16B-4F58-40D6-990E-3B1CB8EE3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3D623FC-0F56-403E-BC75-23317DF51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5AED67-FB2E-4335-8801-18B913961131}"/>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6" name="Segnaposto piè di pagina 5">
            <a:extLst>
              <a:ext uri="{FF2B5EF4-FFF2-40B4-BE49-F238E27FC236}">
                <a16:creationId xmlns:a16="http://schemas.microsoft.com/office/drawing/2014/main" id="{147EDCFE-D94E-428B-9025-577A441FF0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711EF8-633F-44DD-9DA1-77C155F9B91B}"/>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56200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0CE077-379A-494A-AF85-C50032102EF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DD0E7DB-01CC-4154-8D52-B78BE07C8FF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4CDD06-A6F6-4ACA-A296-C61732EEC881}"/>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47BFBAD2-9ABC-4F8E-BBF8-2C4D266DAB4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0C3CF4-9481-4B36-BE24-63E1709AFD15}"/>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2089635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B6B5DC8-3A04-4A42-974E-8D0AFF6E9B1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0E3CEDE-0D63-4E6B-8802-A1D9C671499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DF61C0-A33D-46EF-9AFC-A8A9F0D3C404}"/>
              </a:ext>
            </a:extLst>
          </p:cNvPr>
          <p:cNvSpPr>
            <a:spLocks noGrp="1"/>
          </p:cNvSpPr>
          <p:nvPr>
            <p:ph type="dt" sz="half" idx="10"/>
          </p:nvPr>
        </p:nvSpPr>
        <p:spPr/>
        <p:txBody>
          <a:body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7C07B6AE-C5F2-4942-992B-0654D7484E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37DF72-3B2A-46A4-8D4D-BDDCD88A1609}"/>
              </a:ext>
            </a:extLst>
          </p:cNvPr>
          <p:cNvSpPr>
            <a:spLocks noGrp="1"/>
          </p:cNvSpPr>
          <p:nvPr>
            <p:ph type="sldNum" sz="quarter" idx="12"/>
          </p:nvPr>
        </p:nvSpPr>
        <p:spPr/>
        <p:txBody>
          <a:bodyPr/>
          <a:lstStyle/>
          <a:p>
            <a:fld id="{D9816599-2C55-45DB-9D99-AA1850319099}" type="slidenum">
              <a:rPr lang="it-IT" smtClean="0"/>
              <a:t>‹N›</a:t>
            </a:fld>
            <a:endParaRPr lang="it-IT"/>
          </a:p>
        </p:txBody>
      </p:sp>
    </p:spTree>
    <p:extLst>
      <p:ext uri="{BB962C8B-B14F-4D97-AF65-F5344CB8AC3E}">
        <p14:creationId xmlns:p14="http://schemas.microsoft.com/office/powerpoint/2010/main" val="119183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F9BBB-EC4D-47D9-952C-932911B1C0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C932A7B-8440-4735-B22E-909669828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321F775-057B-4F7F-A580-A7D560E1A055}"/>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F20B019A-1529-4206-A9DB-FF3793952F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BAF38D5-131E-46A2-8B1B-2F36848119DC}"/>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87277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A8C9C4-D382-4B61-AF00-C2278393F7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3C1D14C-F653-4724-8777-D161E7744E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AD80315-7355-4B96-91BC-9D94B369811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838C973-2914-430D-9920-3BBD78F8E8C4}"/>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6" name="Segnaposto piè di pagina 5">
            <a:extLst>
              <a:ext uri="{FF2B5EF4-FFF2-40B4-BE49-F238E27FC236}">
                <a16:creationId xmlns:a16="http://schemas.microsoft.com/office/drawing/2014/main" id="{C9EA5E37-241E-44B8-919F-082289D828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4FE0BEC-4969-4B6C-9EF9-D7B1CDA0352D}"/>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9522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2055A6-A20A-4282-B7FF-BB305052908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C3E0008-1301-40A1-98B9-56F999CD5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04D074D-2B45-41B1-A9BB-9C71A00B0F6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9AD6750-4BAE-474D-A1D9-BAD1FF81CF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077D043-7364-4B29-AEAC-F77543C6EBE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D763D4C-A862-4974-87C6-5D73A2FE7BB6}"/>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8" name="Segnaposto piè di pagina 7">
            <a:extLst>
              <a:ext uri="{FF2B5EF4-FFF2-40B4-BE49-F238E27FC236}">
                <a16:creationId xmlns:a16="http://schemas.microsoft.com/office/drawing/2014/main" id="{16930436-E1AD-4645-AF4B-AFB0265ABA0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8E240F1-6CEE-4771-ACCF-BBB24317C4E0}"/>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149503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5B71B8-CBCD-470A-99CE-E9C823C9C6C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B64E1BF-F5EB-40A5-8C83-60C847113864}"/>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4" name="Segnaposto piè di pagina 3">
            <a:extLst>
              <a:ext uri="{FF2B5EF4-FFF2-40B4-BE49-F238E27FC236}">
                <a16:creationId xmlns:a16="http://schemas.microsoft.com/office/drawing/2014/main" id="{F3B99A58-FCE8-47F6-9AC6-C5B359FE78C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D9AB91A-158F-49CE-9B29-8995F7181AAD}"/>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129931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1EF214A-6A0B-4882-9702-4DDC7D6961AA}"/>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3" name="Segnaposto piè di pagina 2">
            <a:extLst>
              <a:ext uri="{FF2B5EF4-FFF2-40B4-BE49-F238E27FC236}">
                <a16:creationId xmlns:a16="http://schemas.microsoft.com/office/drawing/2014/main" id="{3C062EC9-ED39-46D3-831A-4C8ED831F2C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BD00A7D-98CB-4E54-8C11-D44C9763069D}"/>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72792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5CF343-5CEB-4FA0-8237-26E69F6276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AF9B47-2B80-4B20-9225-072ACACBB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264C3FB-2C2F-450B-9920-7261E8F2D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34A3AB7-1F3F-4166-B59C-59EEC5FE9709}"/>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6" name="Segnaposto piè di pagina 5">
            <a:extLst>
              <a:ext uri="{FF2B5EF4-FFF2-40B4-BE49-F238E27FC236}">
                <a16:creationId xmlns:a16="http://schemas.microsoft.com/office/drawing/2014/main" id="{90B56F9F-E778-4F06-854A-51CEC3B520D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B7C87B8-E0F0-48B0-B0AA-410D1BB0F475}"/>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11367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7DB9C7-4406-48D0-9601-C6AD81CFDF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279020B-A462-436C-AB72-2EBB2E6DB2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FBD10A-E94C-4818-B7CB-9E7AD0B8F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462282F-8D70-4CFF-8ACB-13486E69704D}"/>
              </a:ext>
            </a:extLst>
          </p:cNvPr>
          <p:cNvSpPr>
            <a:spLocks noGrp="1"/>
          </p:cNvSpPr>
          <p:nvPr>
            <p:ph type="dt" sz="half" idx="10"/>
          </p:nvPr>
        </p:nvSpPr>
        <p:spPr/>
        <p:txBody>
          <a:bodyPr/>
          <a:lstStyle/>
          <a:p>
            <a:fld id="{1CB1ED61-7C63-40F0-B988-917A380AD52C}" type="datetimeFigureOut">
              <a:rPr lang="it-IT" smtClean="0"/>
              <a:t>22/10/2020</a:t>
            </a:fld>
            <a:endParaRPr lang="it-IT"/>
          </a:p>
        </p:txBody>
      </p:sp>
      <p:sp>
        <p:nvSpPr>
          <p:cNvPr id="6" name="Segnaposto piè di pagina 5">
            <a:extLst>
              <a:ext uri="{FF2B5EF4-FFF2-40B4-BE49-F238E27FC236}">
                <a16:creationId xmlns:a16="http://schemas.microsoft.com/office/drawing/2014/main" id="{554C24EE-4A9D-4FA9-80B2-9DAAECAB80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D60058-E34C-461A-9483-79A4493387BA}"/>
              </a:ext>
            </a:extLst>
          </p:cNvPr>
          <p:cNvSpPr>
            <a:spLocks noGrp="1"/>
          </p:cNvSpPr>
          <p:nvPr>
            <p:ph type="sldNum" sz="quarter" idx="12"/>
          </p:nvPr>
        </p:nvSpPr>
        <p:spPr/>
        <p:txBody>
          <a:bodyPr/>
          <a:lstStyle/>
          <a:p>
            <a:fld id="{C02DDCBB-D5C1-4B71-9A28-AE3AD057F67F}" type="slidenum">
              <a:rPr lang="it-IT" smtClean="0"/>
              <a:t>‹N›</a:t>
            </a:fld>
            <a:endParaRPr lang="it-IT"/>
          </a:p>
        </p:txBody>
      </p:sp>
    </p:spTree>
    <p:extLst>
      <p:ext uri="{BB962C8B-B14F-4D97-AF65-F5344CB8AC3E}">
        <p14:creationId xmlns:p14="http://schemas.microsoft.com/office/powerpoint/2010/main" val="386991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E765E23-8ABA-4C32-AE12-F7B5ACCFE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F1C14C5-9775-4CB7-8764-E48712390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8C7B7B-5F66-4C46-89EF-EB679DE06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1ED61-7C63-40F0-B988-917A380AD52C}" type="datetimeFigureOut">
              <a:rPr lang="it-IT" smtClean="0"/>
              <a:t>22/10/2020</a:t>
            </a:fld>
            <a:endParaRPr lang="it-IT"/>
          </a:p>
        </p:txBody>
      </p:sp>
      <p:sp>
        <p:nvSpPr>
          <p:cNvPr id="5" name="Segnaposto piè di pagina 4">
            <a:extLst>
              <a:ext uri="{FF2B5EF4-FFF2-40B4-BE49-F238E27FC236}">
                <a16:creationId xmlns:a16="http://schemas.microsoft.com/office/drawing/2014/main" id="{A8F40828-666A-48B2-A564-7DAB25191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D248855-3216-4EE5-BE2C-BF3570BBA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DDCBB-D5C1-4B71-9A28-AE3AD057F67F}" type="slidenum">
              <a:rPr lang="it-IT" smtClean="0"/>
              <a:t>‹N›</a:t>
            </a:fld>
            <a:endParaRPr lang="it-IT"/>
          </a:p>
        </p:txBody>
      </p:sp>
    </p:spTree>
    <p:extLst>
      <p:ext uri="{BB962C8B-B14F-4D97-AF65-F5344CB8AC3E}">
        <p14:creationId xmlns:p14="http://schemas.microsoft.com/office/powerpoint/2010/main" val="127035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9B11DD8-41E1-4A10-927B-D90EDE9C73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EA7B10-5127-4E6C-AAD1-B8059EE38F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BEC58D-CAE5-4370-BC77-98061B11FD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BFC42-53A0-439F-B6D9-71B12A532505}" type="datetimeFigureOut">
              <a:rPr lang="it-IT" smtClean="0"/>
              <a:t>22/10/2020</a:t>
            </a:fld>
            <a:endParaRPr lang="it-IT"/>
          </a:p>
        </p:txBody>
      </p:sp>
      <p:sp>
        <p:nvSpPr>
          <p:cNvPr id="5" name="Segnaposto piè di pagina 4">
            <a:extLst>
              <a:ext uri="{FF2B5EF4-FFF2-40B4-BE49-F238E27FC236}">
                <a16:creationId xmlns:a16="http://schemas.microsoft.com/office/drawing/2014/main" id="{8C5759FA-5947-474F-AD4D-C885BD102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23E1C9F-22AE-4AE3-B6FD-907ECCA11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16599-2C55-45DB-9D99-AA1850319099}" type="slidenum">
              <a:rPr lang="it-IT" smtClean="0"/>
              <a:t>‹N›</a:t>
            </a:fld>
            <a:endParaRPr lang="it-IT"/>
          </a:p>
        </p:txBody>
      </p:sp>
    </p:spTree>
    <p:extLst>
      <p:ext uri="{BB962C8B-B14F-4D97-AF65-F5344CB8AC3E}">
        <p14:creationId xmlns:p14="http://schemas.microsoft.com/office/powerpoint/2010/main" val="272321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18" Type="http://schemas.openxmlformats.org/officeDocument/2006/relationships/slide" Target="slide40.xml"/><Relationship Id="rId26" Type="http://schemas.openxmlformats.org/officeDocument/2006/relationships/slide" Target="slide58.xml"/><Relationship Id="rId3" Type="http://schemas.openxmlformats.org/officeDocument/2006/relationships/slide" Target="slide8.xml"/><Relationship Id="rId21" Type="http://schemas.openxmlformats.org/officeDocument/2006/relationships/slide" Target="slide47.xml"/><Relationship Id="rId7" Type="http://schemas.openxmlformats.org/officeDocument/2006/relationships/slide" Target="slide16.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54.xml"/><Relationship Id="rId2" Type="http://schemas.openxmlformats.org/officeDocument/2006/relationships/slide" Target="slide6.xml"/><Relationship Id="rId16" Type="http://schemas.openxmlformats.org/officeDocument/2006/relationships/slide" Target="slide36.xml"/><Relationship Id="rId20" Type="http://schemas.openxmlformats.org/officeDocument/2006/relationships/slide" Target="slide45.xml"/><Relationship Id="rId29"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slide" Target="slide24.xml"/><Relationship Id="rId24" Type="http://schemas.openxmlformats.org/officeDocument/2006/relationships/slide" Target="slide56.xml"/><Relationship Id="rId5" Type="http://schemas.openxmlformats.org/officeDocument/2006/relationships/slide" Target="slide11.xml"/><Relationship Id="rId15" Type="http://schemas.openxmlformats.org/officeDocument/2006/relationships/slide" Target="slide34.xml"/><Relationship Id="rId23" Type="http://schemas.openxmlformats.org/officeDocument/2006/relationships/slide" Target="slide52.xml"/><Relationship Id="rId28" Type="http://schemas.openxmlformats.org/officeDocument/2006/relationships/slide" Target="slide62.xml"/><Relationship Id="rId10" Type="http://schemas.openxmlformats.org/officeDocument/2006/relationships/slide" Target="slide22.xml"/><Relationship Id="rId19" Type="http://schemas.openxmlformats.org/officeDocument/2006/relationships/slide" Target="slide43.xml"/><Relationship Id="rId4" Type="http://schemas.openxmlformats.org/officeDocument/2006/relationships/slide" Target="slide10.xml"/><Relationship Id="rId9" Type="http://schemas.openxmlformats.org/officeDocument/2006/relationships/slide" Target="slide20.xml"/><Relationship Id="rId14" Type="http://schemas.openxmlformats.org/officeDocument/2006/relationships/slide" Target="slide31.xml"/><Relationship Id="rId22" Type="http://schemas.openxmlformats.org/officeDocument/2006/relationships/slide" Target="slide50.xml"/><Relationship Id="rId27" Type="http://schemas.openxmlformats.org/officeDocument/2006/relationships/slide" Target="slide6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4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emf"/></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41015F-83C6-47FC-A48C-779E640AA375}"/>
              </a:ext>
            </a:extLst>
          </p:cNvPr>
          <p:cNvPicPr>
            <a:picLocks noChangeAspect="1"/>
          </p:cNvPicPr>
          <p:nvPr/>
        </p:nvPicPr>
        <p:blipFill>
          <a:blip r:embed="rId2"/>
          <a:stretch>
            <a:fillRect/>
          </a:stretch>
        </p:blipFill>
        <p:spPr>
          <a:xfrm>
            <a:off x="4459872" y="218934"/>
            <a:ext cx="2753727" cy="2233578"/>
          </a:xfrm>
          <a:prstGeom prst="rect">
            <a:avLst/>
          </a:prstGeom>
        </p:spPr>
      </p:pic>
      <p:sp>
        <p:nvSpPr>
          <p:cNvPr id="2" name="Titolo 1">
            <a:extLst>
              <a:ext uri="{FF2B5EF4-FFF2-40B4-BE49-F238E27FC236}">
                <a16:creationId xmlns:a16="http://schemas.microsoft.com/office/drawing/2014/main" id="{2DED51E9-F1A4-41CF-9AEB-671CBB23819A}"/>
              </a:ext>
            </a:extLst>
          </p:cNvPr>
          <p:cNvSpPr>
            <a:spLocks noGrp="1"/>
          </p:cNvSpPr>
          <p:nvPr>
            <p:ph type="ctrTitle"/>
          </p:nvPr>
        </p:nvSpPr>
        <p:spPr>
          <a:xfrm>
            <a:off x="1523999" y="1720674"/>
            <a:ext cx="9144000" cy="2387600"/>
          </a:xfrm>
        </p:spPr>
        <p:txBody>
          <a:bodyPr/>
          <a:lstStyle/>
          <a:p>
            <a:r>
              <a:rPr lang="it-IT" sz="4400" b="1" dirty="0">
                <a:solidFill>
                  <a:srgbClr val="333333"/>
                </a:solidFill>
                <a:effectLst/>
                <a:latin typeface="Book Antiqua" panose="02040602050305030304" pitchFamily="18" charset="0"/>
                <a:ea typeface="Times New Roman" panose="02020603050405020304" pitchFamily="18" charset="0"/>
                <a:cs typeface="Arial" panose="020B0604020202020204" pitchFamily="34" charset="0"/>
              </a:rPr>
              <a:t>Macchine, meccanica e matematica</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sp>
        <p:nvSpPr>
          <p:cNvPr id="3" name="Sottotitolo 2">
            <a:extLst>
              <a:ext uri="{FF2B5EF4-FFF2-40B4-BE49-F238E27FC236}">
                <a16:creationId xmlns:a16="http://schemas.microsoft.com/office/drawing/2014/main" id="{65324197-79B1-413D-8B08-417019FA09C9}"/>
              </a:ext>
            </a:extLst>
          </p:cNvPr>
          <p:cNvSpPr>
            <a:spLocks noGrp="1"/>
          </p:cNvSpPr>
          <p:nvPr>
            <p:ph type="subTitle" idx="1"/>
          </p:nvPr>
        </p:nvSpPr>
        <p:spPr>
          <a:xfrm>
            <a:off x="1523999" y="3429000"/>
            <a:ext cx="9144000" cy="976489"/>
          </a:xfrm>
        </p:spPr>
        <p:txBody>
          <a:bodyPr/>
          <a:lstStyle/>
          <a:p>
            <a:r>
              <a:rPr lang="it-IT" sz="3200" i="1" dirty="0">
                <a:solidFill>
                  <a:srgbClr val="333333"/>
                </a:solidFill>
                <a:effectLst/>
                <a:latin typeface="Book Antiqua" panose="02040602050305030304" pitchFamily="18" charset="0"/>
                <a:ea typeface="Times New Roman" panose="02020603050405020304" pitchFamily="18" charset="0"/>
                <a:cs typeface="Arial" panose="020B0604020202020204" pitchFamily="34" charset="0"/>
              </a:rPr>
              <a:t>Viaggio storico tra gli strumenti per la geometria</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904CA97B-4909-4953-BF6C-D146F6DA42CC}"/>
              </a:ext>
            </a:extLst>
          </p:cNvPr>
          <p:cNvPicPr>
            <a:picLocks noChangeAspect="1"/>
          </p:cNvPicPr>
          <p:nvPr/>
        </p:nvPicPr>
        <p:blipFill>
          <a:blip r:embed="rId3"/>
          <a:stretch>
            <a:fillRect/>
          </a:stretch>
        </p:blipFill>
        <p:spPr>
          <a:xfrm>
            <a:off x="2019418" y="4626504"/>
            <a:ext cx="1604332" cy="1413142"/>
          </a:xfrm>
          <a:prstGeom prst="rect">
            <a:avLst/>
          </a:prstGeom>
        </p:spPr>
      </p:pic>
      <p:pic>
        <p:nvPicPr>
          <p:cNvPr id="6" name="Immagine 5">
            <a:extLst>
              <a:ext uri="{FF2B5EF4-FFF2-40B4-BE49-F238E27FC236}">
                <a16:creationId xmlns:a16="http://schemas.microsoft.com/office/drawing/2014/main" id="{AA3F7A0E-F157-4BE5-8593-547EE9C83BAB}"/>
              </a:ext>
            </a:extLst>
          </p:cNvPr>
          <p:cNvPicPr>
            <a:picLocks noChangeAspect="1"/>
          </p:cNvPicPr>
          <p:nvPr/>
        </p:nvPicPr>
        <p:blipFill>
          <a:blip r:embed="rId4"/>
          <a:stretch>
            <a:fillRect/>
          </a:stretch>
        </p:blipFill>
        <p:spPr>
          <a:xfrm>
            <a:off x="4741716" y="4626504"/>
            <a:ext cx="1873572" cy="1510946"/>
          </a:xfrm>
          <a:prstGeom prst="rect">
            <a:avLst/>
          </a:prstGeom>
        </p:spPr>
      </p:pic>
      <p:pic>
        <p:nvPicPr>
          <p:cNvPr id="8" name="Immagine 7">
            <a:extLst>
              <a:ext uri="{FF2B5EF4-FFF2-40B4-BE49-F238E27FC236}">
                <a16:creationId xmlns:a16="http://schemas.microsoft.com/office/drawing/2014/main" id="{988FDA74-8F30-4EE9-A741-E66071068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599" y="4501711"/>
            <a:ext cx="1604332" cy="1531408"/>
          </a:xfrm>
          <a:prstGeom prst="rect">
            <a:avLst/>
          </a:prstGeom>
        </p:spPr>
      </p:pic>
      <p:pic>
        <p:nvPicPr>
          <p:cNvPr id="10" name="Immagine 9">
            <a:extLst>
              <a:ext uri="{FF2B5EF4-FFF2-40B4-BE49-F238E27FC236}">
                <a16:creationId xmlns:a16="http://schemas.microsoft.com/office/drawing/2014/main" id="{B7DF88D4-184E-47D3-B192-83C9D4CA2C9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19293" y="4501711"/>
            <a:ext cx="2504805" cy="1435186"/>
          </a:xfrm>
          <a:prstGeom prst="rect">
            <a:avLst/>
          </a:prstGeom>
        </p:spPr>
      </p:pic>
    </p:spTree>
    <p:extLst>
      <p:ext uri="{BB962C8B-B14F-4D97-AF65-F5344CB8AC3E}">
        <p14:creationId xmlns:p14="http://schemas.microsoft.com/office/powerpoint/2010/main" val="2367110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BDB802-40AE-40DC-87A3-9910B3E86773}"/>
              </a:ext>
            </a:extLst>
          </p:cNvPr>
          <p:cNvSpPr>
            <a:spLocks noGrp="1"/>
          </p:cNvSpPr>
          <p:nvPr>
            <p:ph type="title"/>
          </p:nvPr>
        </p:nvSpPr>
        <p:spPr>
          <a:xfrm>
            <a:off x="838200" y="72509"/>
            <a:ext cx="10515600" cy="1158875"/>
          </a:xfrm>
        </p:spPr>
        <p:txBody>
          <a:bodyPr/>
          <a:lstStyle/>
          <a:p>
            <a:pPr algn="ctr"/>
            <a:r>
              <a:rPr lang="it-IT" dirty="0"/>
              <a:t>Coni di </a:t>
            </a:r>
            <a:r>
              <a:rPr lang="it-IT" dirty="0" err="1"/>
              <a:t>Menecmo</a:t>
            </a:r>
            <a:endParaRPr lang="it-IT" dirty="0"/>
          </a:p>
        </p:txBody>
      </p:sp>
      <p:pic>
        <p:nvPicPr>
          <p:cNvPr id="5" name="Segnaposto contenuto 4">
            <a:extLst>
              <a:ext uri="{FF2B5EF4-FFF2-40B4-BE49-F238E27FC236}">
                <a16:creationId xmlns:a16="http://schemas.microsoft.com/office/drawing/2014/main" id="{1C3F3616-3220-4263-B8EB-7525D2F1B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595" y="3613068"/>
            <a:ext cx="3050254" cy="1433072"/>
          </a:xfrm>
        </p:spPr>
      </p:pic>
      <p:pic>
        <p:nvPicPr>
          <p:cNvPr id="7" name="Immagine 6">
            <a:extLst>
              <a:ext uri="{FF2B5EF4-FFF2-40B4-BE49-F238E27FC236}">
                <a16:creationId xmlns:a16="http://schemas.microsoft.com/office/drawing/2014/main" id="{D6476A4C-F709-46D3-B41E-D45086256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12" y="1987468"/>
            <a:ext cx="2593219" cy="1625600"/>
          </a:xfrm>
          <a:prstGeom prst="rect">
            <a:avLst/>
          </a:prstGeom>
        </p:spPr>
      </p:pic>
      <p:pic>
        <p:nvPicPr>
          <p:cNvPr id="9" name="Immagine 8">
            <a:extLst>
              <a:ext uri="{FF2B5EF4-FFF2-40B4-BE49-F238E27FC236}">
                <a16:creationId xmlns:a16="http://schemas.microsoft.com/office/drawing/2014/main" id="{2347412D-9642-428C-BCD6-3E6E6174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95" y="383182"/>
            <a:ext cx="2893213" cy="1342760"/>
          </a:xfrm>
          <a:prstGeom prst="rect">
            <a:avLst/>
          </a:prstGeom>
        </p:spPr>
      </p:pic>
      <p:sp>
        <p:nvSpPr>
          <p:cNvPr id="11" name="CasellaDiTesto 10">
            <a:extLst>
              <a:ext uri="{FF2B5EF4-FFF2-40B4-BE49-F238E27FC236}">
                <a16:creationId xmlns:a16="http://schemas.microsoft.com/office/drawing/2014/main" id="{36AAF28E-C0BA-40C1-83D9-59AB92401B3E}"/>
              </a:ext>
            </a:extLst>
          </p:cNvPr>
          <p:cNvSpPr txBox="1"/>
          <p:nvPr/>
        </p:nvSpPr>
        <p:spPr>
          <a:xfrm>
            <a:off x="3891808" y="1305341"/>
            <a:ext cx="7916856" cy="4247317"/>
          </a:xfrm>
          <a:prstGeom prst="rect">
            <a:avLst/>
          </a:prstGeom>
          <a:noFill/>
        </p:spPr>
        <p:txBody>
          <a:bodyPr wrap="square">
            <a:spAutoFit/>
          </a:bodyPr>
          <a:lstStyle/>
          <a:p>
            <a:pPr algn="just">
              <a:spcAft>
                <a:spcPts val="800"/>
              </a:spcAft>
            </a:pPr>
            <a:r>
              <a:rPr lang="it-IT" sz="1800" dirty="0">
                <a:effectLst/>
                <a:latin typeface="Helvetica Neue" panose="02000503000000020004"/>
                <a:ea typeface="Times New Roman" panose="02020603050405020304" pitchFamily="18" charset="0"/>
                <a:cs typeface="Times New Roman" panose="02020603050405020304" pitchFamily="18" charset="0"/>
              </a:rPr>
              <a:t>La teoria delle coniche, la cui scoperta è attribuita a </a:t>
            </a:r>
            <a:r>
              <a:rPr lang="it-IT" sz="1800" dirty="0" err="1">
                <a:effectLst/>
                <a:latin typeface="Helvetica Neue" panose="02000503000000020004"/>
                <a:ea typeface="Times New Roman" panose="02020603050405020304" pitchFamily="18" charset="0"/>
                <a:cs typeface="Times New Roman" panose="02020603050405020304" pitchFamily="18" charset="0"/>
              </a:rPr>
              <a:t>Menecmo</a:t>
            </a:r>
            <a:r>
              <a:rPr lang="it-IT" sz="1800" dirty="0">
                <a:effectLst/>
                <a:latin typeface="Helvetica Neue" panose="02000503000000020004"/>
                <a:ea typeface="Times New Roman" panose="02020603050405020304" pitchFamily="18" charset="0"/>
                <a:cs typeface="Times New Roman" panose="02020603050405020304" pitchFamily="18" charset="0"/>
              </a:rPr>
              <a:t> (discepolo di </a:t>
            </a:r>
            <a:r>
              <a:rPr lang="it-IT" sz="1800" dirty="0" err="1">
                <a:effectLst/>
                <a:latin typeface="Helvetica Neue" panose="02000503000000020004"/>
                <a:ea typeface="Times New Roman" panose="02020603050405020304" pitchFamily="18" charset="0"/>
                <a:cs typeface="Times New Roman" panose="02020603050405020304" pitchFamily="18" charset="0"/>
              </a:rPr>
              <a:t>Eudosso</a:t>
            </a:r>
            <a:r>
              <a:rPr lang="it-IT" sz="1800" dirty="0">
                <a:effectLst/>
                <a:latin typeface="Helvetica Neue" panose="02000503000000020004"/>
                <a:ea typeface="Times New Roman" panose="02020603050405020304" pitchFamily="18" charset="0"/>
                <a:cs typeface="Times New Roman" panose="02020603050405020304" pitchFamily="18" charset="0"/>
              </a:rPr>
              <a:t> e fratello di </a:t>
            </a:r>
            <a:r>
              <a:rPr lang="it-IT" sz="1800" dirty="0" err="1">
                <a:effectLst/>
                <a:latin typeface="Helvetica Neue" panose="02000503000000020004"/>
                <a:ea typeface="Times New Roman" panose="02020603050405020304" pitchFamily="18" charset="0"/>
                <a:cs typeface="Times New Roman" panose="02020603050405020304" pitchFamily="18" charset="0"/>
              </a:rPr>
              <a:t>Dinostrato</a:t>
            </a:r>
            <a:r>
              <a:rPr lang="it-IT" sz="1800" dirty="0">
                <a:effectLst/>
                <a:latin typeface="Helvetica Neue" panose="02000503000000020004"/>
                <a:ea typeface="Times New Roman" panose="02020603050405020304" pitchFamily="18" charset="0"/>
                <a:cs typeface="Times New Roman" panose="02020603050405020304" pitchFamily="18" charset="0"/>
              </a:rPr>
              <a:t>, vissuto tra il 375 e il 325 a. C.) si sviluppò nella seconda metà del IV secolo a. C.: trattati specifici (dovuti ad Aristeo ed a Euclide) comparvero solo attorno al 300 a. C. Per gli antichi, coni erano i solidi generati da un triangolo rettangolo rotante attorno ad uno dei cateti (cioè coni circolari retti) e li classificavano in coni rettangoli, ottusangoli o acutangoli a seconda del tipo di angolo formato nel vertice di una sezione meridiana completa; infine usavano ciascuna specie di cono per generare un solo tipo di conica tagliando ogni cono con un piano perpendicolare ad una generatrice. Ogni conica veniva caratterizzata attraverso il “sintomo”: una proporzione che legava i loro singoli punti al cono di appartenenza. La deduzione del sintomo (al quale veniva poi ricondotta ogni altra proprietà della curva) era fatta nello spazio a tre dimensioni: perciò alle coniche, benché giacenti sul piano secante, veniva riservata dagli antichi la qualifica di “curve solide”</a:t>
            </a:r>
            <a:endParaRPr lang="it-IT" sz="1400" dirty="0">
              <a:effectLst/>
              <a:latin typeface="Helvetica Neue" panose="02000503000000020004"/>
              <a:ea typeface="Calibri" panose="020F0502020204030204" pitchFamily="34" charset="0"/>
              <a:cs typeface="Times New Roman" panose="02020603050405020304" pitchFamily="18" charset="0"/>
            </a:endParaRPr>
          </a:p>
        </p:txBody>
      </p:sp>
      <p:pic>
        <p:nvPicPr>
          <p:cNvPr id="12" name="Immagine 11">
            <a:extLst>
              <a:ext uri="{FF2B5EF4-FFF2-40B4-BE49-F238E27FC236}">
                <a16:creationId xmlns:a16="http://schemas.microsoft.com/office/drawing/2014/main" id="{3F879CFB-4C40-465D-A18A-2CE5FE6F0C2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5208" y="4946015"/>
            <a:ext cx="3276600" cy="1911985"/>
          </a:xfrm>
          <a:prstGeom prst="rect">
            <a:avLst/>
          </a:prstGeom>
          <a:noFill/>
          <a:ln>
            <a:noFill/>
          </a:ln>
        </p:spPr>
      </p:pic>
    </p:spTree>
    <p:extLst>
      <p:ext uri="{BB962C8B-B14F-4D97-AF65-F5344CB8AC3E}">
        <p14:creationId xmlns:p14="http://schemas.microsoft.com/office/powerpoint/2010/main" val="253408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D8324-83F5-471D-BDFC-3EFCA50865CC}"/>
              </a:ext>
            </a:extLst>
          </p:cNvPr>
          <p:cNvSpPr>
            <a:spLocks noGrp="1"/>
          </p:cNvSpPr>
          <p:nvPr>
            <p:ph type="title"/>
          </p:nvPr>
        </p:nvSpPr>
        <p:spPr>
          <a:xfrm>
            <a:off x="838200" y="73378"/>
            <a:ext cx="10515600" cy="966964"/>
          </a:xfrm>
        </p:spPr>
        <p:txBody>
          <a:bodyPr/>
          <a:lstStyle/>
          <a:p>
            <a:pPr algn="ctr"/>
            <a:r>
              <a:rPr lang="it-IT" dirty="0"/>
              <a:t>Compasso perfetto</a:t>
            </a:r>
          </a:p>
        </p:txBody>
      </p:sp>
      <p:pic>
        <p:nvPicPr>
          <p:cNvPr id="4" name="Segnaposto contenuto 3">
            <a:extLst>
              <a:ext uri="{FF2B5EF4-FFF2-40B4-BE49-F238E27FC236}">
                <a16:creationId xmlns:a16="http://schemas.microsoft.com/office/drawing/2014/main" id="{78060ED1-7750-4561-B76D-8ADCCA2B9B3D}"/>
              </a:ext>
            </a:extLst>
          </p:cNvPr>
          <p:cNvPicPr>
            <a:picLocks noGrp="1" noChangeAspect="1"/>
          </p:cNvPicPr>
          <p:nvPr>
            <p:ph idx="1"/>
          </p:nvPr>
        </p:nvPicPr>
        <p:blipFill>
          <a:blip r:embed="rId2"/>
          <a:stretch>
            <a:fillRect/>
          </a:stretch>
        </p:blipFill>
        <p:spPr>
          <a:xfrm>
            <a:off x="463441" y="1254746"/>
            <a:ext cx="3312484" cy="2448006"/>
          </a:xfrm>
          <a:prstGeom prst="rect">
            <a:avLst/>
          </a:prstGeom>
        </p:spPr>
      </p:pic>
      <p:sp>
        <p:nvSpPr>
          <p:cNvPr id="6" name="CasellaDiTesto 5">
            <a:extLst>
              <a:ext uri="{FF2B5EF4-FFF2-40B4-BE49-F238E27FC236}">
                <a16:creationId xmlns:a16="http://schemas.microsoft.com/office/drawing/2014/main" id="{8529E1DA-EE38-4AA0-8815-68AA5B609099}"/>
              </a:ext>
            </a:extLst>
          </p:cNvPr>
          <p:cNvSpPr txBox="1"/>
          <p:nvPr/>
        </p:nvSpPr>
        <p:spPr>
          <a:xfrm>
            <a:off x="3763773" y="1059517"/>
            <a:ext cx="8308622" cy="2862322"/>
          </a:xfrm>
          <a:prstGeom prst="rect">
            <a:avLst/>
          </a:prstGeom>
          <a:noFill/>
        </p:spPr>
        <p:txBody>
          <a:bodyPr wrap="square">
            <a:spAutoFit/>
          </a:bodyPr>
          <a:lstStyle/>
          <a:p>
            <a:pPr algn="just"/>
            <a:r>
              <a:rPr lang="it-IT" dirty="0">
                <a:effectLst/>
                <a:latin typeface="Helvetica Neue" panose="02000503000000020004"/>
                <a:ea typeface="Times New Roman" panose="02020603050405020304" pitchFamily="18" charset="0"/>
              </a:rPr>
              <a:t>I compassi "perfetti" (detti così </a:t>
            </a:r>
            <a:r>
              <a:rPr lang="it-IT" dirty="0" err="1">
                <a:effectLst/>
                <a:latin typeface="Helvetica Neue" panose="02000503000000020004"/>
                <a:ea typeface="Times New Roman" panose="02020603050405020304" pitchFamily="18" charset="0"/>
              </a:rPr>
              <a:t>perchè</a:t>
            </a:r>
            <a:r>
              <a:rPr lang="it-IT" dirty="0">
                <a:effectLst/>
                <a:latin typeface="Helvetica Neue" panose="02000503000000020004"/>
                <a:ea typeface="Times New Roman" panose="02020603050405020304" pitchFamily="18" charset="0"/>
              </a:rPr>
              <a:t> possono tracciare sia circonferenze che archi di sezioni coniche </a:t>
            </a:r>
            <a:r>
              <a:rPr lang="it-IT" dirty="0" err="1">
                <a:effectLst/>
                <a:latin typeface="Helvetica Neue" panose="02000503000000020004"/>
                <a:ea typeface="Times New Roman" panose="02020603050405020304" pitchFamily="18" charset="0"/>
              </a:rPr>
              <a:t>qualsiansi</a:t>
            </a:r>
            <a:r>
              <a:rPr lang="it-IT" dirty="0">
                <a:effectLst/>
                <a:latin typeface="Helvetica Neue" panose="02000503000000020004"/>
                <a:ea typeface="Times New Roman" panose="02020603050405020304" pitchFamily="18" charset="0"/>
              </a:rPr>
              <a:t>) hanno una probabile origine araba (X-XII secolo). </a:t>
            </a:r>
          </a:p>
          <a:p>
            <a:r>
              <a:rPr lang="it-IT" dirty="0">
                <a:effectLst/>
                <a:latin typeface="Helvetica Neue" panose="02000503000000020004"/>
                <a:ea typeface="Times New Roman" panose="02020603050405020304" pitchFamily="18" charset="0"/>
                <a:cs typeface="Times New Roman" panose="02020603050405020304" pitchFamily="18" charset="0"/>
              </a:rPr>
              <a:t>Nel periodo rinascimentale ne furono costruiti diversi esempi, naturalmente con varianti tecniche e strutturali (ricordiamo quelli di F. Barozzi, di G.B. Benedetti, di G. Tiene). Anche Cartesio descrisse un compasso perfetto nelle “</a:t>
            </a:r>
            <a:r>
              <a:rPr lang="it-IT" dirty="0" err="1">
                <a:effectLst/>
                <a:latin typeface="Helvetica Neue" panose="02000503000000020004"/>
                <a:ea typeface="Times New Roman" panose="02020603050405020304" pitchFamily="18" charset="0"/>
                <a:cs typeface="Times New Roman" panose="02020603050405020304" pitchFamily="18" charset="0"/>
              </a:rPr>
              <a:t>Cogitationes</a:t>
            </a:r>
            <a:r>
              <a:rPr lang="it-IT" dirty="0">
                <a:effectLst/>
                <a:latin typeface="Helvetica Neue" panose="02000503000000020004"/>
                <a:ea typeface="Times New Roman" panose="02020603050405020304" pitchFamily="18" charset="0"/>
                <a:cs typeface="Times New Roman" panose="02020603050405020304" pitchFamily="18" charset="0"/>
              </a:rPr>
              <a:t> </a:t>
            </a:r>
            <a:r>
              <a:rPr lang="it-IT" dirty="0" err="1">
                <a:effectLst/>
                <a:latin typeface="Helvetica Neue" panose="02000503000000020004"/>
                <a:ea typeface="Times New Roman" panose="02020603050405020304" pitchFamily="18" charset="0"/>
                <a:cs typeface="Times New Roman" panose="02020603050405020304" pitchFamily="18" charset="0"/>
              </a:rPr>
              <a:t>privatae</a:t>
            </a:r>
            <a:r>
              <a:rPr lang="it-IT" dirty="0">
                <a:effectLst/>
                <a:latin typeface="Helvetica Neue" panose="02000503000000020004"/>
                <a:ea typeface="Times New Roman" panose="02020603050405020304" pitchFamily="18" charset="0"/>
                <a:cs typeface="Times New Roman" panose="02020603050405020304" pitchFamily="18" charset="0"/>
              </a:rPr>
              <a:t>”. Il modello qui riprodotto è simile allo strumento descritto da B. Cavalieri nello </a:t>
            </a:r>
            <a:r>
              <a:rPr lang="it-IT" i="1" dirty="0">
                <a:effectLst/>
                <a:latin typeface="Helvetica Neue" panose="02000503000000020004"/>
                <a:ea typeface="Times New Roman" panose="02020603050405020304" pitchFamily="18" charset="0"/>
                <a:cs typeface="Times New Roman" panose="02020603050405020304" pitchFamily="18" charset="0"/>
              </a:rPr>
              <a:t>"</a:t>
            </a:r>
            <a:r>
              <a:rPr lang="it-IT" dirty="0">
                <a:effectLst/>
                <a:latin typeface="Helvetica Neue" panose="02000503000000020004"/>
                <a:ea typeface="Times New Roman" panose="02020603050405020304" pitchFamily="18" charset="0"/>
                <a:cs typeface="Times New Roman" panose="02020603050405020304" pitchFamily="18" charset="0"/>
              </a:rPr>
              <a:t>Specchio Ustorio</a:t>
            </a:r>
            <a:r>
              <a:rPr lang="it-IT" i="1" dirty="0">
                <a:effectLst/>
                <a:latin typeface="Helvetica Neue" panose="02000503000000020004"/>
                <a:ea typeface="Times New Roman" panose="02020603050405020304" pitchFamily="18" charset="0"/>
                <a:cs typeface="Times New Roman" panose="02020603050405020304" pitchFamily="18" charset="0"/>
              </a:rPr>
              <a:t>":</a:t>
            </a:r>
            <a:r>
              <a:rPr lang="it-IT" dirty="0">
                <a:effectLst/>
                <a:latin typeface="Helvetica Neue" panose="02000503000000020004"/>
                <a:ea typeface="Times New Roman" panose="02020603050405020304" pitchFamily="18" charset="0"/>
                <a:cs typeface="Times New Roman" panose="02020603050405020304" pitchFamily="18" charset="0"/>
              </a:rPr>
              <a:t> Cavalieri scrive di averlo visto "</a:t>
            </a:r>
            <a:r>
              <a:rPr lang="it-IT" i="1" dirty="0">
                <a:effectLst/>
                <a:latin typeface="Helvetica Neue" panose="02000503000000020004"/>
                <a:ea typeface="Times New Roman" panose="02020603050405020304" pitchFamily="18" charset="0"/>
                <a:cs typeface="Times New Roman" panose="02020603050405020304" pitchFamily="18" charset="0"/>
              </a:rPr>
              <a:t>appresso li Molto RR. PP. Gesuiti, qual mi dicono essere </a:t>
            </a:r>
            <a:r>
              <a:rPr lang="it-IT" i="1" dirty="0" err="1">
                <a:effectLst/>
                <a:latin typeface="Helvetica Neue" panose="02000503000000020004"/>
                <a:ea typeface="Times New Roman" panose="02020603050405020304" pitchFamily="18" charset="0"/>
                <a:cs typeface="Times New Roman" panose="02020603050405020304" pitchFamily="18" charset="0"/>
              </a:rPr>
              <a:t>inventione</a:t>
            </a:r>
            <a:r>
              <a:rPr lang="it-IT" b="1" i="1" dirty="0">
                <a:effectLst/>
                <a:latin typeface="Helvetica Neue" panose="02000503000000020004"/>
                <a:ea typeface="Times New Roman" panose="02020603050405020304" pitchFamily="18" charset="0"/>
                <a:cs typeface="Times New Roman" panose="02020603050405020304" pitchFamily="18" charset="0"/>
              </a:rPr>
              <a:t> e </a:t>
            </a:r>
            <a:r>
              <a:rPr lang="it-IT" i="1" dirty="0" err="1">
                <a:effectLst/>
                <a:latin typeface="Helvetica Neue" panose="02000503000000020004"/>
                <a:ea typeface="Times New Roman" panose="02020603050405020304" pitchFamily="18" charset="0"/>
                <a:cs typeface="Times New Roman" panose="02020603050405020304" pitchFamily="18" charset="0"/>
              </a:rPr>
              <a:t>fabrica</a:t>
            </a:r>
            <a:r>
              <a:rPr lang="it-IT" b="1" i="1" dirty="0">
                <a:effectLst/>
                <a:latin typeface="Helvetica Neue" panose="02000503000000020004"/>
                <a:ea typeface="Times New Roman" panose="02020603050405020304" pitchFamily="18" charset="0"/>
                <a:cs typeface="Times New Roman" panose="02020603050405020304" pitchFamily="18" charset="0"/>
              </a:rPr>
              <a:t> </a:t>
            </a:r>
            <a:r>
              <a:rPr lang="it-IT" i="1" dirty="0">
                <a:effectLst/>
                <a:latin typeface="Helvetica Neue" panose="02000503000000020004"/>
                <a:ea typeface="Times New Roman" panose="02020603050405020304" pitchFamily="18" charset="0"/>
                <a:cs typeface="Times New Roman" panose="02020603050405020304" pitchFamily="18" charset="0"/>
              </a:rPr>
              <a:t>del P. </a:t>
            </a:r>
            <a:r>
              <a:rPr lang="it-IT" i="1" dirty="0" err="1">
                <a:effectLst/>
                <a:latin typeface="Helvetica Neue" panose="02000503000000020004"/>
                <a:ea typeface="Times New Roman" panose="02020603050405020304" pitchFamily="18" charset="0"/>
                <a:cs typeface="Times New Roman" panose="02020603050405020304" pitchFamily="18" charset="0"/>
              </a:rPr>
              <a:t>Scheiner</a:t>
            </a:r>
            <a:r>
              <a:rPr lang="it-IT" i="1" dirty="0">
                <a:effectLst/>
                <a:latin typeface="Helvetica Neue" panose="02000503000000020004"/>
                <a:ea typeface="Times New Roman" panose="02020603050405020304" pitchFamily="18" charset="0"/>
                <a:cs typeface="Times New Roman" panose="02020603050405020304" pitchFamily="18" charset="0"/>
              </a:rPr>
              <a:t> dell'istessa Compagnia</a:t>
            </a:r>
            <a:r>
              <a:rPr lang="it-IT" sz="1800" dirty="0">
                <a:effectLst/>
                <a:latin typeface="Book Antiqua" panose="02040602050305030304" pitchFamily="18" charset="0"/>
                <a:ea typeface="Times New Roman" panose="02020603050405020304" pitchFamily="18" charset="0"/>
                <a:cs typeface="Times New Roman" panose="02020603050405020304" pitchFamily="18" charset="0"/>
              </a:rPr>
              <a:t>". </a:t>
            </a:r>
            <a:endParaRPr lang="it-IT" dirty="0"/>
          </a:p>
        </p:txBody>
      </p:sp>
      <p:sp>
        <p:nvSpPr>
          <p:cNvPr id="7" name="Rectangle 2">
            <a:extLst>
              <a:ext uri="{FF2B5EF4-FFF2-40B4-BE49-F238E27FC236}">
                <a16:creationId xmlns:a16="http://schemas.microsoft.com/office/drawing/2014/main" id="{61175285-74E2-4E8D-BAD9-2C94143BB293}"/>
              </a:ext>
            </a:extLst>
          </p:cNvPr>
          <p:cNvSpPr>
            <a:spLocks noChangeArrowheads="1"/>
          </p:cNvSpPr>
          <p:nvPr/>
        </p:nvSpPr>
        <p:spPr bwMode="auto">
          <a:xfrm>
            <a:off x="59802" y="3941014"/>
            <a:ext cx="1207239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Helvetica Neue" panose="02000503000000020004"/>
                <a:cs typeface="Times New Roman" panose="02020603050405020304" pitchFamily="18" charset="0"/>
              </a:rPr>
              <a:t>Si riconosce immediatamente che il congegno meccanizza in modo diretto la definizione di Apollonio: una delle aste è l'asse del cono; l'altra ne è una generatrice, e può allungarsi o accorciarsi per consentire il contatto continuo tra lo "stilo" e il piano del disegno (piano secante).</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Helvetica Neue" panose="02000503000000020004"/>
                <a:cs typeface="Times New Roman" panose="02020603050405020304" pitchFamily="18" charset="0"/>
              </a:rPr>
              <a:t>L’asse AB (girevole su sé stesso attorno ai cardini A e B) può essere inclinato di un angolo a variabile nel piano delle rette parallele aa, </a:t>
            </a:r>
            <a:r>
              <a:rPr lang="it-IT" altLang="it-IT" dirty="0" err="1">
                <a:latin typeface="Helvetica Neue" panose="02000503000000020004"/>
                <a:cs typeface="Times New Roman" panose="02020603050405020304" pitchFamily="18" charset="0"/>
              </a:rPr>
              <a:t>bb</a:t>
            </a:r>
            <a:r>
              <a:rPr lang="it-IT" altLang="it-IT" dirty="0">
                <a:latin typeface="Helvetica Neue" panose="02000503000000020004"/>
                <a:cs typeface="Times New Roman" panose="02020603050405020304" pitchFamily="18" charset="0"/>
              </a:rPr>
              <a:t> perpendicolare al piano su cui scorre il tracciatore P. Questo è sostenuto dall’asta OP, vincolata in O all’asta AB con la quale forma un angolo variabile b. Quando AB ruota, OP descrive un cono di asse AB: il tracciatore P è mantenuto a contatto col piano del disegno (un giunto "telescopico" permette all’asta OP di accorciarsi o allungarsi) il quale "taglia" il cono generando la sezione descritta da P. Se </a:t>
            </a:r>
            <a:r>
              <a:rPr lang="el-GR" altLang="it-IT" dirty="0">
                <a:latin typeface="Helvetica Neue" panose="02000503000000020004"/>
                <a:cs typeface="Times New Roman" panose="02020603050405020304" pitchFamily="18" charset="0"/>
              </a:rPr>
              <a:t>α</a:t>
            </a:r>
            <a:r>
              <a:rPr lang="it-IT" altLang="it-IT" dirty="0">
                <a:latin typeface="Helvetica Neue" panose="02000503000000020004"/>
                <a:cs typeface="Times New Roman" panose="02020603050405020304" pitchFamily="18" charset="0"/>
              </a:rPr>
              <a:t> = </a:t>
            </a:r>
            <a:r>
              <a:rPr lang="el-GR" altLang="it-IT" dirty="0">
                <a:latin typeface="Helvetica Neue" panose="02000503000000020004"/>
                <a:cs typeface="Times New Roman" panose="02020603050405020304" pitchFamily="18" charset="0"/>
              </a:rPr>
              <a:t>β</a:t>
            </a:r>
            <a:r>
              <a:rPr lang="it-IT" altLang="it-IT" dirty="0">
                <a:latin typeface="Helvetica Neue" panose="02000503000000020004"/>
                <a:cs typeface="Times New Roman" panose="02020603050405020304" pitchFamily="18" charset="0"/>
              </a:rPr>
              <a:t>  si ha una parabola, se </a:t>
            </a:r>
            <a:r>
              <a:rPr lang="el-GR" altLang="it-IT" dirty="0">
                <a:latin typeface="Helvetica Neue" panose="02000503000000020004"/>
                <a:cs typeface="Times New Roman" panose="02020603050405020304" pitchFamily="18" charset="0"/>
              </a:rPr>
              <a:t>α</a:t>
            </a:r>
            <a:r>
              <a:rPr lang="it-IT" altLang="it-IT" dirty="0">
                <a:latin typeface="Helvetica Neue" panose="02000503000000020004"/>
                <a:cs typeface="Times New Roman" panose="02020603050405020304" pitchFamily="18" charset="0"/>
              </a:rPr>
              <a:t> </a:t>
            </a:r>
            <a:r>
              <a:rPr lang="it-IT" altLang="it-IT" dirty="0">
                <a:latin typeface="Helvetica Neue" panose="02000503000000020004"/>
                <a:cs typeface="Times New Roman" panose="02020603050405020304" pitchFamily="18" charset="0"/>
                <a:sym typeface="Symbol" panose="05050102010706020507" pitchFamily="18" charset="2"/>
              </a:rPr>
              <a:t></a:t>
            </a:r>
            <a:r>
              <a:rPr lang="it-IT" altLang="it-IT" dirty="0">
                <a:latin typeface="Helvetica Neue" panose="02000503000000020004"/>
                <a:cs typeface="Times New Roman" panose="02020603050405020304" pitchFamily="18" charset="0"/>
              </a:rPr>
              <a:t> </a:t>
            </a:r>
            <a:r>
              <a:rPr lang="el-GR" altLang="it-IT" dirty="0">
                <a:latin typeface="Helvetica Neue" panose="02000503000000020004"/>
                <a:cs typeface="Times New Roman" panose="02020603050405020304" pitchFamily="18" charset="0"/>
              </a:rPr>
              <a:t>β</a:t>
            </a:r>
            <a:r>
              <a:rPr lang="it-IT" altLang="it-IT" dirty="0">
                <a:latin typeface="Helvetica Neue" panose="02000503000000020004"/>
                <a:cs typeface="Times New Roman" panose="02020603050405020304" pitchFamily="18" charset="0"/>
              </a:rPr>
              <a:t> </a:t>
            </a:r>
            <a:r>
              <a:rPr lang="it-IT" altLang="it-IT" dirty="0">
                <a:latin typeface="Helvetica Neue" panose="02000503000000020004"/>
                <a:cs typeface="Times New Roman" panose="02020603050405020304" pitchFamily="18" charset="0"/>
                <a:sym typeface="Symbol" panose="05050102010706020507" pitchFamily="18" charset="2"/>
              </a:rPr>
              <a:t> una ellisse (circonferenza se </a:t>
            </a:r>
            <a:r>
              <a:rPr lang="el-GR" altLang="it-IT" dirty="0">
                <a:latin typeface="Helvetica Neue" panose="02000503000000020004"/>
                <a:cs typeface="Times New Roman" panose="02020603050405020304" pitchFamily="18" charset="0"/>
              </a:rPr>
              <a:t>α</a:t>
            </a:r>
            <a:r>
              <a:rPr lang="it-IT" altLang="it-IT" dirty="0">
                <a:latin typeface="Helvetica Neue" panose="02000503000000020004"/>
                <a:cs typeface="Times New Roman" panose="02020603050405020304" pitchFamily="18" charset="0"/>
                <a:sym typeface="Symbol" panose="05050102010706020507" pitchFamily="18" charset="2"/>
              </a:rPr>
              <a:t> = </a:t>
            </a:r>
            <a:r>
              <a:rPr lang="el-GR" altLang="it-IT" dirty="0">
                <a:latin typeface="Helvetica Neue" panose="02000503000000020004"/>
                <a:cs typeface="Times New Roman" panose="02020603050405020304" pitchFamily="18" charset="0"/>
                <a:sym typeface="Symbol" panose="05050102010706020507" pitchFamily="18" charset="2"/>
              </a:rPr>
              <a:t>π</a:t>
            </a:r>
            <a:r>
              <a:rPr lang="it-IT" altLang="it-IT" dirty="0">
                <a:latin typeface="Helvetica Neue" panose="02000503000000020004"/>
                <a:cs typeface="Times New Roman" panose="02020603050405020304" pitchFamily="18" charset="0"/>
                <a:sym typeface="Symbol" panose="05050102010706020507" pitchFamily="18" charset="2"/>
              </a:rPr>
              <a:t>/2 </a:t>
            </a:r>
            <a:r>
              <a:rPr lang="it-IT" altLang="it-IT" dirty="0">
                <a:latin typeface="Helvetica Neue" panose="02000503000000020004"/>
                <a:cs typeface="Times New Roman" panose="02020603050405020304" pitchFamily="18" charset="0"/>
              </a:rPr>
              <a:t> </a:t>
            </a:r>
            <a:r>
              <a:rPr lang="el-GR" altLang="it-IT" dirty="0">
                <a:latin typeface="Helvetica Neue" panose="02000503000000020004"/>
                <a:cs typeface="Times New Roman" panose="02020603050405020304" pitchFamily="18" charset="0"/>
              </a:rPr>
              <a:t>β</a:t>
            </a:r>
            <a:r>
              <a:rPr lang="it-IT" altLang="it-IT" dirty="0">
                <a:latin typeface="Helvetica Neue" panose="02000503000000020004"/>
                <a:cs typeface="Times New Roman" panose="02020603050405020304" pitchFamily="18" charset="0"/>
                <a:sym typeface="Symbol" panose="05050102010706020507" pitchFamily="18" charset="2"/>
              </a:rPr>
              <a:t>), se </a:t>
            </a:r>
            <a:r>
              <a:rPr lang="el-GR" altLang="it-IT" dirty="0">
                <a:latin typeface="Helvetica Neue" panose="02000503000000020004"/>
                <a:cs typeface="Times New Roman" panose="02020603050405020304" pitchFamily="18" charset="0"/>
              </a:rPr>
              <a:t>α</a:t>
            </a:r>
            <a:r>
              <a:rPr lang="it-IT" altLang="it-IT" dirty="0">
                <a:latin typeface="Helvetica Neue" panose="02000503000000020004"/>
                <a:cs typeface="Times New Roman" panose="02020603050405020304" pitchFamily="18" charset="0"/>
                <a:sym typeface="Symbol" panose="05050102010706020507" pitchFamily="18" charset="2"/>
              </a:rPr>
              <a:t> </a:t>
            </a:r>
            <a:r>
              <a:rPr lang="it-IT" altLang="it-IT" dirty="0">
                <a:latin typeface="Helvetica Neue" panose="02000503000000020004"/>
                <a:cs typeface="Times New Roman" panose="02020603050405020304" pitchFamily="18" charset="0"/>
              </a:rPr>
              <a:t> </a:t>
            </a:r>
            <a:r>
              <a:rPr lang="el-GR" altLang="it-IT" dirty="0">
                <a:latin typeface="Helvetica Neue" panose="02000503000000020004"/>
                <a:cs typeface="Times New Roman" panose="02020603050405020304" pitchFamily="18" charset="0"/>
              </a:rPr>
              <a:t>β</a:t>
            </a:r>
            <a:r>
              <a:rPr lang="it-IT" altLang="it-IT" dirty="0">
                <a:latin typeface="Helvetica Neue" panose="02000503000000020004"/>
                <a:cs typeface="Times New Roman" panose="02020603050405020304" pitchFamily="18" charset="0"/>
              </a:rPr>
              <a:t> </a:t>
            </a:r>
            <a:r>
              <a:rPr lang="it-IT" altLang="it-IT" dirty="0">
                <a:latin typeface="Helvetica Neue" panose="02000503000000020004"/>
                <a:cs typeface="Times New Roman" panose="02020603050405020304" pitchFamily="18" charset="0"/>
                <a:sym typeface="Symbol" panose="05050102010706020507" pitchFamily="18" charset="2"/>
              </a:rPr>
              <a:t> una iperbole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200" b="1" i="1" u="none" strike="noStrike" cap="none" normalizeH="0" baseline="0" dirty="0">
              <a:ln>
                <a:noFill/>
              </a:ln>
              <a:solidFill>
                <a:schemeClr val="tx1"/>
              </a:solidFill>
              <a:effectLst/>
              <a:latin typeface="Symbol" panose="05050102010706020507" pitchFamily="18" charset="2"/>
              <a:ea typeface="Times New Roman" panose="02020603050405020304" pitchFamily="18" charset="0"/>
              <a:cs typeface="Arial" panose="020B0604020202020204" pitchFamily="34" charset="0"/>
              <a:sym typeface="Symbol" panose="05050102010706020507" pitchFamily="18" charset="2"/>
            </a:endParaRPr>
          </a:p>
        </p:txBody>
      </p:sp>
      <p:sp>
        <p:nvSpPr>
          <p:cNvPr id="8" name="CasellaDiTesto 11">
            <a:extLst>
              <a:ext uri="{FF2B5EF4-FFF2-40B4-BE49-F238E27FC236}">
                <a16:creationId xmlns:a16="http://schemas.microsoft.com/office/drawing/2014/main" id="{451FF755-9365-4BBA-9266-10F8E0EAC437}"/>
              </a:ext>
            </a:extLst>
          </p:cNvPr>
          <p:cNvSpPr txBox="1">
            <a:spLocks noChangeArrowheads="1"/>
          </p:cNvSpPr>
          <p:nvPr/>
        </p:nvSpPr>
        <p:spPr bwMode="auto">
          <a:xfrm>
            <a:off x="3246438" y="10429875"/>
            <a:ext cx="31543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rgbClr val="000000"/>
                </a:solidFill>
                <a:effectLst/>
                <a:latin typeface="Calibri" panose="020F0502020204030204" pitchFamily="34" charset="0"/>
                <a:ea typeface="Helvetica Neue Thin"/>
                <a:cs typeface="Calibri" panose="020F0502020204030204" pitchFamily="34" charset="0"/>
              </a:rPr>
              <a:t>A cura dell'Associazione Macchine Matematiche</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2C20FF05-83EE-4424-85AF-F623D9DE9A3E}"/>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176527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asso perfetto_(1)">
            <a:hlinkClick r:id="" action="ppaction://media"/>
            <a:extLst>
              <a:ext uri="{FF2B5EF4-FFF2-40B4-BE49-F238E27FC236}">
                <a16:creationId xmlns:a16="http://schemas.microsoft.com/office/drawing/2014/main" id="{C6EC1F13-CADC-45F4-8489-F90D1F2648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3234796" y="1690688"/>
            <a:ext cx="4850880" cy="3637829"/>
          </a:xfrm>
        </p:spPr>
      </p:pic>
    </p:spTree>
    <p:extLst>
      <p:ext uri="{BB962C8B-B14F-4D97-AF65-F5344CB8AC3E}">
        <p14:creationId xmlns:p14="http://schemas.microsoft.com/office/powerpoint/2010/main" val="1130662800"/>
      </p:ext>
    </p:extLst>
  </p:cSld>
  <p:clrMapOvr>
    <a:masterClrMapping/>
  </p:clrMapOvr>
  <mc:AlternateContent xmlns:mc="http://schemas.openxmlformats.org/markup-compatibility/2006" xmlns:p14="http://schemas.microsoft.com/office/powerpoint/2010/main">
    <mc:Choice Requires="p14">
      <p:transition spd="slow" p14:dur="2000" advTm="19201"/>
    </mc:Choice>
    <mc:Fallback xmlns="">
      <p:transition spd="slow" advTm="1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0" objId="4"/>
        <p14:stopEvt time="8860"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51C77F-F60A-4391-B4B9-171AA5D8788E}"/>
              </a:ext>
            </a:extLst>
          </p:cNvPr>
          <p:cNvSpPr>
            <a:spLocks noGrp="1"/>
          </p:cNvSpPr>
          <p:nvPr>
            <p:ph idx="1"/>
          </p:nvPr>
        </p:nvSpPr>
        <p:spPr>
          <a:xfrm>
            <a:off x="3581637" y="1080558"/>
            <a:ext cx="7941495" cy="4351338"/>
          </a:xfrm>
        </p:spPr>
        <p:txBody>
          <a:bodyPr>
            <a:noAutofit/>
          </a:bodyPr>
          <a:lstStyle/>
          <a:p>
            <a:pPr marL="0" indent="0">
              <a:lnSpc>
                <a:spcPct val="110000"/>
              </a:lnSpc>
              <a:buNone/>
            </a:pP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Si fa strada nel Quattrocento un elogio della vita attiva, delle mani, la difesa delle arti meccaniche. Nelle produzioni degli artisti, degli architetti, degli ingegneri “si fa strada una nuova considerazione del lavoro, della funzione del sapere tecnico…”</a:t>
            </a:r>
            <a:r>
              <a:rPr lang="it-IT" sz="1800" dirty="0">
                <a:effectLst/>
                <a:latin typeface="Helvetica Neue" panose="02000503000000020004"/>
                <a:ea typeface="Calibri" panose="020F0502020204030204" pitchFamily="34" charset="0"/>
                <a:cs typeface="Times New Roman" panose="02020603050405020304" pitchFamily="18" charset="0"/>
              </a:rPr>
              <a:t> </a:t>
            </a: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In particolare questo è dovuto alla nascita della “</a:t>
            </a:r>
            <a:r>
              <a:rPr lang="it-IT" sz="1800" kern="1200" dirty="0" err="1">
                <a:solidFill>
                  <a:srgbClr val="000000"/>
                </a:solidFill>
                <a:effectLst/>
                <a:latin typeface="Helvetica Neue" panose="02000503000000020004"/>
                <a:ea typeface="Times New Roman" panose="02020603050405020304" pitchFamily="18" charset="0"/>
                <a:cs typeface="Times New Roman" panose="02020603050405020304" pitchFamily="18" charset="0"/>
              </a:rPr>
              <a:t>perspectiva</a:t>
            </a: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 </a:t>
            </a:r>
            <a:r>
              <a:rPr lang="it-IT" sz="1800" kern="1200" dirty="0" err="1">
                <a:solidFill>
                  <a:srgbClr val="000000"/>
                </a:solidFill>
                <a:effectLst/>
                <a:latin typeface="Helvetica Neue" panose="02000503000000020004"/>
                <a:ea typeface="Times New Roman" panose="02020603050405020304" pitchFamily="18" charset="0"/>
                <a:cs typeface="Times New Roman" panose="02020603050405020304" pitchFamily="18" charset="0"/>
              </a:rPr>
              <a:t>artificialis</a:t>
            </a: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  La sua nascita implica una profonda trasformazione nel modo di considerare lo spazio: da “spazio di corpi”, a “</a:t>
            </a:r>
            <a:r>
              <a:rPr lang="it-IT" sz="1800" i="1"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luogo che esiste prima dei corpi che stanno in esso, e perciò nel disegno deve essere definito per primo” </a:t>
            </a: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(Pomponio </a:t>
            </a:r>
            <a:r>
              <a:rPr lang="it-IT" sz="1800" kern="1200" dirty="0" err="1">
                <a:solidFill>
                  <a:srgbClr val="000000"/>
                </a:solidFill>
                <a:effectLst/>
                <a:latin typeface="Helvetica Neue" panose="02000503000000020004"/>
                <a:ea typeface="Times New Roman" panose="02020603050405020304" pitchFamily="18" charset="0"/>
                <a:cs typeface="Times New Roman" panose="02020603050405020304" pitchFamily="18" charset="0"/>
              </a:rPr>
              <a:t>Gaurico</a:t>
            </a: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 1504). Questa trasformazione segna il passaggio dalla cultura medievale a quella rinascimentale. In essa fu importante l'attività dei geometri pratici e l'esperienza acquisita nelle misurazioni a distanza. Ad essa hanno contribuito non solo pittori, scenografi, intarsiatori, ma anche ingegneri, geografi, militari. La costruzione di macchine prospettiche (usate talvolta in rilevamenti topografici e in osservazioni astronomiche) si inquadra perfettamente nel complesso processo culturale che ora chiamiamo prima rivoluzione scientifica.</a:t>
            </a:r>
          </a:p>
          <a:p>
            <a:pPr marL="0" indent="0">
              <a:lnSpc>
                <a:spcPct val="110000"/>
              </a:lnSpc>
              <a:buNone/>
            </a:pPr>
            <a:r>
              <a:rPr lang="it-IT" sz="1800" kern="1200" dirty="0">
                <a:solidFill>
                  <a:srgbClr val="000000"/>
                </a:solidFill>
                <a:effectLst/>
                <a:latin typeface="Helvetica Neue" panose="02000503000000020004"/>
                <a:ea typeface="Times New Roman" panose="02020603050405020304" pitchFamily="18" charset="0"/>
                <a:cs typeface="Times New Roman" panose="02020603050405020304" pitchFamily="18" charset="0"/>
              </a:rPr>
              <a:t>I prospettografi esemplificano assai bene l’integrazione tra geometria, ottica, strumentazione esatta, l’accordo tra ragionamenti astratti e abilità pratica, caratteristiche importanti della rivoluzione scientifica</a:t>
            </a:r>
            <a:endParaRPr lang="it-IT" sz="1800" dirty="0">
              <a:latin typeface="Helvetica Neue" panose="02000503000000020004"/>
            </a:endParaRPr>
          </a:p>
        </p:txBody>
      </p:sp>
      <p:pic>
        <p:nvPicPr>
          <p:cNvPr id="7" name="Immagine 6">
            <a:extLst>
              <a:ext uri="{FF2B5EF4-FFF2-40B4-BE49-F238E27FC236}">
                <a16:creationId xmlns:a16="http://schemas.microsoft.com/office/drawing/2014/main" id="{832D3D69-645D-48B1-BBB5-5647F95A5EAE}"/>
              </a:ext>
            </a:extLst>
          </p:cNvPr>
          <p:cNvPicPr>
            <a:picLocks noChangeAspect="1"/>
          </p:cNvPicPr>
          <p:nvPr/>
        </p:nvPicPr>
        <p:blipFill>
          <a:blip r:embed="rId2"/>
          <a:stretch>
            <a:fillRect/>
          </a:stretch>
        </p:blipFill>
        <p:spPr>
          <a:xfrm>
            <a:off x="668868" y="1703193"/>
            <a:ext cx="2743438" cy="1420491"/>
          </a:xfrm>
          <a:prstGeom prst="rect">
            <a:avLst/>
          </a:prstGeom>
        </p:spPr>
      </p:pic>
      <p:pic>
        <p:nvPicPr>
          <p:cNvPr id="12" name="Picture 5">
            <a:extLst>
              <a:ext uri="{FF2B5EF4-FFF2-40B4-BE49-F238E27FC236}">
                <a16:creationId xmlns:a16="http://schemas.microsoft.com/office/drawing/2014/main" id="{2037B962-F8FE-44B6-B85A-07F50247F42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3952451"/>
            <a:ext cx="2318385" cy="1256030"/>
          </a:xfrm>
          <a:prstGeom prst="rect">
            <a:avLst/>
          </a:prstGeom>
          <a:noFill/>
        </p:spPr>
      </p:pic>
      <p:sp>
        <p:nvSpPr>
          <p:cNvPr id="10" name="CasellaDiTesto 9">
            <a:extLst>
              <a:ext uri="{FF2B5EF4-FFF2-40B4-BE49-F238E27FC236}">
                <a16:creationId xmlns:a16="http://schemas.microsoft.com/office/drawing/2014/main" id="{B42F7DEF-6885-4627-901C-7EAF24031049}"/>
              </a:ext>
            </a:extLst>
          </p:cNvPr>
          <p:cNvSpPr txBox="1"/>
          <p:nvPr/>
        </p:nvSpPr>
        <p:spPr>
          <a:xfrm>
            <a:off x="672691" y="223224"/>
            <a:ext cx="10112342" cy="584775"/>
          </a:xfrm>
          <a:prstGeom prst="rect">
            <a:avLst/>
          </a:prstGeom>
          <a:noFill/>
        </p:spPr>
        <p:txBody>
          <a:bodyPr wrap="square" rtlCol="0">
            <a:spAutoFit/>
          </a:bodyPr>
          <a:lstStyle/>
          <a:p>
            <a:r>
              <a:rPr lang="it-IT" sz="3200" b="1" dirty="0"/>
              <a:t>La prospettiva</a:t>
            </a:r>
          </a:p>
        </p:txBody>
      </p:sp>
    </p:spTree>
    <p:extLst>
      <p:ext uri="{BB962C8B-B14F-4D97-AF65-F5344CB8AC3E}">
        <p14:creationId xmlns:p14="http://schemas.microsoft.com/office/powerpoint/2010/main" val="62027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AA2501-C5EE-4AE2-8E26-60F80F33C243}"/>
              </a:ext>
            </a:extLst>
          </p:cNvPr>
          <p:cNvSpPr>
            <a:spLocks noGrp="1"/>
          </p:cNvSpPr>
          <p:nvPr>
            <p:ph type="title"/>
          </p:nvPr>
        </p:nvSpPr>
        <p:spPr>
          <a:xfrm>
            <a:off x="838200" y="129745"/>
            <a:ext cx="10515600" cy="910519"/>
          </a:xfrm>
        </p:spPr>
        <p:txBody>
          <a:bodyPr/>
          <a:lstStyle/>
          <a:p>
            <a:pPr algn="ctr"/>
            <a:r>
              <a:rPr lang="it-IT" dirty="0"/>
              <a:t>Vetro del Durer</a:t>
            </a:r>
          </a:p>
        </p:txBody>
      </p:sp>
      <p:pic>
        <p:nvPicPr>
          <p:cNvPr id="4" name="Segnaposto contenuto 3">
            <a:extLst>
              <a:ext uri="{FF2B5EF4-FFF2-40B4-BE49-F238E27FC236}">
                <a16:creationId xmlns:a16="http://schemas.microsoft.com/office/drawing/2014/main" id="{8DEF7421-A7C7-469F-B4D1-7AB7CE4CBC42}"/>
              </a:ext>
            </a:extLst>
          </p:cNvPr>
          <p:cNvPicPr>
            <a:picLocks noGrp="1" noChangeAspect="1"/>
          </p:cNvPicPr>
          <p:nvPr>
            <p:ph idx="1"/>
          </p:nvPr>
        </p:nvPicPr>
        <p:blipFill>
          <a:blip r:embed="rId2"/>
          <a:stretch>
            <a:fillRect/>
          </a:stretch>
        </p:blipFill>
        <p:spPr>
          <a:xfrm>
            <a:off x="612603" y="1384991"/>
            <a:ext cx="3033708" cy="2360098"/>
          </a:xfrm>
          <a:prstGeom prst="rect">
            <a:avLst/>
          </a:prstGeom>
        </p:spPr>
      </p:pic>
      <p:sp>
        <p:nvSpPr>
          <p:cNvPr id="6" name="CasellaDiTesto 5">
            <a:extLst>
              <a:ext uri="{FF2B5EF4-FFF2-40B4-BE49-F238E27FC236}">
                <a16:creationId xmlns:a16="http://schemas.microsoft.com/office/drawing/2014/main" id="{8EB75F4E-EA44-4B3D-943F-1CB2E175EE3A}"/>
              </a:ext>
            </a:extLst>
          </p:cNvPr>
          <p:cNvSpPr txBox="1"/>
          <p:nvPr/>
        </p:nvSpPr>
        <p:spPr>
          <a:xfrm>
            <a:off x="451555" y="3902586"/>
            <a:ext cx="11288889" cy="2862322"/>
          </a:xfrm>
          <a:prstGeom prst="rect">
            <a:avLst/>
          </a:prstGeom>
          <a:noFill/>
        </p:spPr>
        <p:txBody>
          <a:bodyPr wrap="square">
            <a:spAutoFit/>
          </a:bodyPr>
          <a:lstStyle/>
          <a:p>
            <a:pPr algn="just"/>
            <a:r>
              <a:rPr lang="it-IT" b="0" i="0" dirty="0" err="1">
                <a:solidFill>
                  <a:srgbClr val="333333"/>
                </a:solidFill>
                <a:effectLst/>
                <a:latin typeface="Helvetica Neue" panose="02000503000000020004"/>
              </a:rPr>
              <a:t>Dürer</a:t>
            </a:r>
            <a:r>
              <a:rPr lang="it-IT" b="0" i="0" dirty="0">
                <a:solidFill>
                  <a:srgbClr val="333333"/>
                </a:solidFill>
                <a:effectLst/>
                <a:latin typeface="Helvetica Neue" panose="02000503000000020004"/>
              </a:rPr>
              <a:t> inizia la descrizione di questo strumento (noto anche all’Alberti, a Leonardo da Vinci e a Bramante: autori con cui egli aveva avuto contatti diretti – nei suoi viaggi in Italia – o indiretti), con queste parole:</a:t>
            </a:r>
          </a:p>
          <a:p>
            <a:pPr algn="just"/>
            <a:r>
              <a:rPr lang="it-IT" b="0" i="0" dirty="0">
                <a:solidFill>
                  <a:srgbClr val="333333"/>
                </a:solidFill>
                <a:effectLst/>
                <a:latin typeface="Helvetica Neue" panose="02000503000000020004"/>
              </a:rPr>
              <a:t>“Tenendo un occhio saldamente appoggiato all’oculare, ricalca sul vetro, mediante un pennello, ciò che vedi all’interno della cornice. Poi, potrai riportare il disegno sulla superficie che avrai scelto per il tuo quadro. Questo modo di operare conviene a tutti coloro che vogliono fare il ritratto di qualcuno senza essere fiduciosi nella loro abilità. Quindi, se vuoi ritrarre qualcuno, fagli appoggiare la testa contro qualcosa, affinché egli non la sposti fino a quando tu non hai terminato di tracciare tutte le linee indispensabili. Poi, potrai usare i colori, ma dovrai fare in modo che la luce sia costante”.</a:t>
            </a:r>
          </a:p>
          <a:p>
            <a:pPr algn="just"/>
            <a:r>
              <a:rPr lang="it-IT" b="0" i="0" dirty="0">
                <a:solidFill>
                  <a:srgbClr val="333333"/>
                </a:solidFill>
                <a:effectLst/>
                <a:latin typeface="Helvetica Neue" panose="02000503000000020004"/>
              </a:rPr>
              <a:t>Nel modello, abbiamo tracciato sul vetro l’immagine prospettica di una scacchiera e di un cubo: guardando attraverso l'oculare, il disegno si sovrappone alla realtà</a:t>
            </a:r>
          </a:p>
        </p:txBody>
      </p:sp>
      <p:sp>
        <p:nvSpPr>
          <p:cNvPr id="8" name="CasellaDiTesto 7">
            <a:extLst>
              <a:ext uri="{FF2B5EF4-FFF2-40B4-BE49-F238E27FC236}">
                <a16:creationId xmlns:a16="http://schemas.microsoft.com/office/drawing/2014/main" id="{11A27789-420D-42B1-A3BC-7AD6124D66B2}"/>
              </a:ext>
            </a:extLst>
          </p:cNvPr>
          <p:cNvSpPr txBox="1"/>
          <p:nvPr/>
        </p:nvSpPr>
        <p:spPr>
          <a:xfrm>
            <a:off x="3883377" y="1040264"/>
            <a:ext cx="8116711" cy="2862322"/>
          </a:xfrm>
          <a:prstGeom prst="rect">
            <a:avLst/>
          </a:prstGeom>
          <a:noFill/>
        </p:spPr>
        <p:txBody>
          <a:bodyPr wrap="square">
            <a:spAutoFit/>
          </a:bodyPr>
          <a:lstStyle/>
          <a:p>
            <a:pPr algn="just"/>
            <a:r>
              <a:rPr lang="it-IT" dirty="0">
                <a:solidFill>
                  <a:srgbClr val="333333"/>
                </a:solidFill>
                <a:latin typeface="Helvetica Neue" panose="02000503000000020004"/>
              </a:rPr>
              <a:t>Il</a:t>
            </a:r>
            <a:r>
              <a:rPr lang="it-IT" b="0" i="0" dirty="0">
                <a:solidFill>
                  <a:srgbClr val="333333"/>
                </a:solidFill>
                <a:effectLst/>
                <a:latin typeface="Helvetica Neue" panose="02000503000000020004"/>
              </a:rPr>
              <a:t> manuale di Geometria che contiene la descrizione della Finestra (o Vetro) e di altri tre strumenti per il disegno (due dei quali compaiono però soltanto nell’edizione del 1538) è indirizzato ai giovani apprendisti pittori, soprattutto a “quelli che non hanno istruttori affidabili”. </a:t>
            </a:r>
            <a:r>
              <a:rPr lang="it-IT" b="0" i="0" dirty="0" err="1">
                <a:solidFill>
                  <a:srgbClr val="333333"/>
                </a:solidFill>
                <a:effectLst/>
                <a:latin typeface="Helvetica Neue" panose="02000503000000020004"/>
              </a:rPr>
              <a:t>Dürer</a:t>
            </a:r>
            <a:r>
              <a:rPr lang="it-IT" b="0" i="0" dirty="0">
                <a:solidFill>
                  <a:srgbClr val="333333"/>
                </a:solidFill>
                <a:effectLst/>
                <a:latin typeface="Helvetica Neue" panose="02000503000000020004"/>
              </a:rPr>
              <a:t> (così egli dice nella dedica a </a:t>
            </a:r>
            <a:r>
              <a:rPr lang="it-IT" b="0" i="0" dirty="0" err="1">
                <a:solidFill>
                  <a:srgbClr val="333333"/>
                </a:solidFill>
                <a:effectLst/>
                <a:latin typeface="Helvetica Neue" panose="02000503000000020004"/>
              </a:rPr>
              <a:t>Pirckheimer</a:t>
            </a:r>
            <a:r>
              <a:rPr lang="it-IT" b="0" i="0" dirty="0">
                <a:solidFill>
                  <a:srgbClr val="333333"/>
                </a:solidFill>
                <a:effectLst/>
                <a:latin typeface="Helvetica Neue" panose="02000503000000020004"/>
              </a:rPr>
              <a:t>) vuole mettere a loro disposizione le conoscenze geometriche necessarie all’esercizio della loro arte. Il fondamento della pittura risiede infatti (questa la sua convinzione di fondo) nella geometria delle forme. Ma egli fornirà informazioni “utili anche a tutti coloro che devono servirsi di misure” (orefici, scultori, tagliatori di pietre, carpentieri, falegnami: ai quali si rivolge spesso esplicitamente nel corso del suo trattato).</a:t>
            </a:r>
          </a:p>
        </p:txBody>
      </p:sp>
    </p:spTree>
    <p:extLst>
      <p:ext uri="{BB962C8B-B14F-4D97-AF65-F5344CB8AC3E}">
        <p14:creationId xmlns:p14="http://schemas.microsoft.com/office/powerpoint/2010/main" val="259320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etro">
            <a:hlinkClick r:id="" action="ppaction://media"/>
            <a:extLst>
              <a:ext uri="{FF2B5EF4-FFF2-40B4-BE49-F238E27FC236}">
                <a16:creationId xmlns:a16="http://schemas.microsoft.com/office/drawing/2014/main" id="{7FF64797-517F-4C36-BDF7-096AEFB6B6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4402" y="762000"/>
            <a:ext cx="8185150" cy="4351338"/>
          </a:xfrm>
        </p:spPr>
      </p:pic>
      <p:sp>
        <p:nvSpPr>
          <p:cNvPr id="8" name="Rettangolo 7">
            <a:extLst>
              <a:ext uri="{FF2B5EF4-FFF2-40B4-BE49-F238E27FC236}">
                <a16:creationId xmlns:a16="http://schemas.microsoft.com/office/drawing/2014/main" id="{1AA329B8-C547-4902-9FBD-B3C29993290F}"/>
              </a:ext>
            </a:extLst>
          </p:cNvPr>
          <p:cNvSpPr/>
          <p:nvPr/>
        </p:nvSpPr>
        <p:spPr>
          <a:xfrm>
            <a:off x="2009422" y="4582760"/>
            <a:ext cx="1636889" cy="53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AD82F55-D2B4-495A-A702-9CE43E5F522D}"/>
              </a:ext>
            </a:extLst>
          </p:cNvPr>
          <p:cNvSpPr/>
          <p:nvPr/>
        </p:nvSpPr>
        <p:spPr>
          <a:xfrm flipV="1">
            <a:off x="3646311" y="4797779"/>
            <a:ext cx="632178" cy="20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347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9C6F3-41B7-4247-BC36-8B577745D23B}"/>
              </a:ext>
            </a:extLst>
          </p:cNvPr>
          <p:cNvSpPr>
            <a:spLocks noGrp="1"/>
          </p:cNvSpPr>
          <p:nvPr>
            <p:ph type="title"/>
          </p:nvPr>
        </p:nvSpPr>
        <p:spPr>
          <a:xfrm>
            <a:off x="838200" y="18255"/>
            <a:ext cx="10515600" cy="1325563"/>
          </a:xfrm>
        </p:spPr>
        <p:txBody>
          <a:bodyPr/>
          <a:lstStyle/>
          <a:p>
            <a:pPr algn="ctr"/>
            <a:r>
              <a:rPr lang="it-IT" dirty="0"/>
              <a:t>Griglia</a:t>
            </a:r>
          </a:p>
        </p:txBody>
      </p:sp>
      <p:pic>
        <p:nvPicPr>
          <p:cNvPr id="4" name="Segnaposto contenuto 3">
            <a:extLst>
              <a:ext uri="{FF2B5EF4-FFF2-40B4-BE49-F238E27FC236}">
                <a16:creationId xmlns:a16="http://schemas.microsoft.com/office/drawing/2014/main" id="{71BA79E0-BA28-445C-B240-CA0649D940DC}"/>
              </a:ext>
            </a:extLst>
          </p:cNvPr>
          <p:cNvPicPr>
            <a:picLocks noGrp="1" noChangeAspect="1"/>
          </p:cNvPicPr>
          <p:nvPr>
            <p:ph idx="1"/>
          </p:nvPr>
        </p:nvPicPr>
        <p:blipFill>
          <a:blip r:embed="rId2"/>
          <a:stretch>
            <a:fillRect/>
          </a:stretch>
        </p:blipFill>
        <p:spPr>
          <a:xfrm>
            <a:off x="440855" y="1112986"/>
            <a:ext cx="3447098" cy="2585324"/>
          </a:xfrm>
          <a:prstGeom prst="rect">
            <a:avLst/>
          </a:prstGeom>
        </p:spPr>
      </p:pic>
      <p:sp>
        <p:nvSpPr>
          <p:cNvPr id="6" name="CasellaDiTesto 5">
            <a:extLst>
              <a:ext uri="{FF2B5EF4-FFF2-40B4-BE49-F238E27FC236}">
                <a16:creationId xmlns:a16="http://schemas.microsoft.com/office/drawing/2014/main" id="{72C7B200-1D1B-4480-9AED-6DE7AFF6D210}"/>
              </a:ext>
            </a:extLst>
          </p:cNvPr>
          <p:cNvSpPr txBox="1"/>
          <p:nvPr/>
        </p:nvSpPr>
        <p:spPr>
          <a:xfrm>
            <a:off x="4447940" y="1043736"/>
            <a:ext cx="6096000" cy="369332"/>
          </a:xfrm>
          <a:prstGeom prst="rect">
            <a:avLst/>
          </a:prstGeom>
          <a:noFill/>
        </p:spPr>
        <p:txBody>
          <a:bodyPr wrap="square">
            <a:spAutoFit/>
          </a:bodyPr>
          <a:lstStyle/>
          <a:p>
            <a:r>
              <a:rPr lang="it-IT" b="0" i="0" dirty="0">
                <a:solidFill>
                  <a:srgbClr val="333333"/>
                </a:solidFill>
                <a:effectLst/>
                <a:latin typeface="Helvetica Neue" panose="02000503000000020004"/>
              </a:rPr>
              <a:t>Riportiamo anzitutto la spiegazione del </a:t>
            </a:r>
            <a:r>
              <a:rPr lang="it-IT" b="0" i="0" dirty="0" err="1">
                <a:solidFill>
                  <a:srgbClr val="333333"/>
                </a:solidFill>
                <a:effectLst/>
                <a:latin typeface="Helvetica Neue" panose="02000503000000020004"/>
              </a:rPr>
              <a:t>Dürer</a:t>
            </a:r>
            <a:r>
              <a:rPr lang="it-IT" b="0" i="0" dirty="0">
                <a:solidFill>
                  <a:srgbClr val="333333"/>
                </a:solidFill>
                <a:effectLst/>
                <a:latin typeface="Helvetica Neue" panose="02000503000000020004"/>
              </a:rPr>
              <a:t>.</a:t>
            </a:r>
            <a:endParaRPr lang="it-IT" dirty="0">
              <a:latin typeface="Helvetica Neue" panose="02000503000000020004"/>
            </a:endParaRPr>
          </a:p>
        </p:txBody>
      </p:sp>
      <p:sp>
        <p:nvSpPr>
          <p:cNvPr id="8" name="CasellaDiTesto 7">
            <a:extLst>
              <a:ext uri="{FF2B5EF4-FFF2-40B4-BE49-F238E27FC236}">
                <a16:creationId xmlns:a16="http://schemas.microsoft.com/office/drawing/2014/main" id="{A554B2C2-0994-49CE-9617-08080BAEAD12}"/>
              </a:ext>
            </a:extLst>
          </p:cNvPr>
          <p:cNvSpPr txBox="1"/>
          <p:nvPr/>
        </p:nvSpPr>
        <p:spPr>
          <a:xfrm>
            <a:off x="4052828" y="1407790"/>
            <a:ext cx="8139172" cy="2585323"/>
          </a:xfrm>
          <a:prstGeom prst="rect">
            <a:avLst/>
          </a:prstGeom>
          <a:noFill/>
        </p:spPr>
        <p:txBody>
          <a:bodyPr wrap="square">
            <a:spAutoFit/>
          </a:bodyPr>
          <a:lstStyle/>
          <a:p>
            <a:r>
              <a:rPr lang="it-IT" i="1" dirty="0">
                <a:latin typeface="Helvetica Neue" panose="02000503000000020004"/>
              </a:rPr>
              <a:t>«Ecco un altro metodo usato per i ritratti. Esso permette di rappresentare ogni corpo qualunque sia la grandezza desiderata, più grande o più piccola di quella reale. E’ più utile del vetro, perché consente maggior </a:t>
            </a:r>
            <a:r>
              <a:rPr lang="it-IT" i="1" dirty="0" err="1">
                <a:latin typeface="Helvetica Neue" panose="02000503000000020004"/>
              </a:rPr>
              <a:t>libertà.Occorre</a:t>
            </a:r>
            <a:r>
              <a:rPr lang="it-IT" i="1" dirty="0">
                <a:latin typeface="Helvetica Neue" panose="02000503000000020004"/>
              </a:rPr>
              <a:t> un quadro con un reticolato di fili, neri e solidi: ogni maglia o quadrato avrà una larghezza di circa due cm. Poi, ci vuole un oculare ad obelisco, regolabile in altezza. Rappresenterà l’occhio O. Disponi il corpo (umano) che vuoi ritrarre abbastanza lontano: fagli assumere la posizione che credi. Retrocedi e metti il tuo occhio sull’oculare O per verificare se la posa ti piace ed è quella che desideri.</a:t>
            </a:r>
          </a:p>
        </p:txBody>
      </p:sp>
      <p:sp>
        <p:nvSpPr>
          <p:cNvPr id="10" name="CasellaDiTesto 9">
            <a:extLst>
              <a:ext uri="{FF2B5EF4-FFF2-40B4-BE49-F238E27FC236}">
                <a16:creationId xmlns:a16="http://schemas.microsoft.com/office/drawing/2014/main" id="{2EAEB421-0654-4D5B-A515-A8A3FFD3DAC4}"/>
              </a:ext>
            </a:extLst>
          </p:cNvPr>
          <p:cNvSpPr txBox="1"/>
          <p:nvPr/>
        </p:nvSpPr>
        <p:spPr>
          <a:xfrm>
            <a:off x="225778" y="3915204"/>
            <a:ext cx="11966222" cy="2308324"/>
          </a:xfrm>
          <a:prstGeom prst="rect">
            <a:avLst/>
          </a:prstGeom>
          <a:noFill/>
        </p:spPr>
        <p:txBody>
          <a:bodyPr wrap="square">
            <a:spAutoFit/>
          </a:bodyPr>
          <a:lstStyle/>
          <a:p>
            <a:r>
              <a:rPr lang="it-IT" i="1" dirty="0" err="1">
                <a:latin typeface="Helvetica Neue" panose="02000503000000020004"/>
              </a:rPr>
              <a:t>Dopodichè</a:t>
            </a:r>
            <a:r>
              <a:rPr lang="it-IT" i="1" dirty="0">
                <a:latin typeface="Helvetica Neue" panose="02000503000000020004"/>
              </a:rPr>
              <a:t>, colloca la griglia o il quadro tra il corpo e l’oculare nel modo seguente. Se vuoi utilizzare poche maglie del reticolato, avvicina il quadro al corpo quanto più possibile. Disegna in seguito un’altra griglia, grande o piccola, sulla superficie (foglio di carta o tavola) destinata a ricevere l’immagine. Guarda il corpo ponendo il tuo occhio al di sopra dell’oculare e riporta nella griglia disegnata sulla carta ciò che vedi in ciascuna maglia della griglia verticale. Questa è la procedura corretta. Se vuoi sostituire l’oculare ad </a:t>
            </a:r>
          </a:p>
          <a:p>
            <a:r>
              <a:rPr lang="it-IT" i="1" dirty="0">
                <a:latin typeface="Helvetica Neue" panose="02000503000000020004"/>
              </a:rPr>
              <a:t>obelisco con uno dotato di un piccolo foro attraverso il quale </a:t>
            </a:r>
          </a:p>
          <a:p>
            <a:r>
              <a:rPr lang="it-IT" i="1" dirty="0">
                <a:latin typeface="Helvetica Neue" panose="02000503000000020004"/>
              </a:rPr>
              <a:t>guardare, sarà la stessa cosa.</a:t>
            </a:r>
            <a:endParaRPr lang="it-IT" dirty="0">
              <a:latin typeface="Helvetica Neue" panose="02000503000000020004"/>
            </a:endParaRPr>
          </a:p>
          <a:p>
            <a:r>
              <a:rPr lang="it-IT" i="1" dirty="0">
                <a:latin typeface="Helvetica Neue" panose="02000503000000020004"/>
              </a:rPr>
              <a:t>Ho rappresentato qui sotto l’apparecchio con una FIGURA</a:t>
            </a:r>
            <a:r>
              <a:rPr lang="it-IT" dirty="0">
                <a:latin typeface="Helvetica Neue" panose="02000503000000020004"/>
              </a:rPr>
              <a:t>”</a:t>
            </a:r>
          </a:p>
        </p:txBody>
      </p:sp>
      <p:pic>
        <p:nvPicPr>
          <p:cNvPr id="11" name="Immagine 10">
            <a:extLst>
              <a:ext uri="{FF2B5EF4-FFF2-40B4-BE49-F238E27FC236}">
                <a16:creationId xmlns:a16="http://schemas.microsoft.com/office/drawing/2014/main" id="{7E7F3DA1-A010-4203-8292-0A352174B859}"/>
              </a:ext>
            </a:extLst>
          </p:cNvPr>
          <p:cNvPicPr>
            <a:picLocks noChangeAspect="1"/>
          </p:cNvPicPr>
          <p:nvPr/>
        </p:nvPicPr>
        <p:blipFill>
          <a:blip r:embed="rId3"/>
          <a:stretch>
            <a:fillRect/>
          </a:stretch>
        </p:blipFill>
        <p:spPr>
          <a:xfrm>
            <a:off x="7224888" y="5069366"/>
            <a:ext cx="4560711" cy="1631879"/>
          </a:xfrm>
          <a:prstGeom prst="rect">
            <a:avLst/>
          </a:prstGeom>
        </p:spPr>
      </p:pic>
    </p:spTree>
    <p:extLst>
      <p:ext uri="{BB962C8B-B14F-4D97-AF65-F5344CB8AC3E}">
        <p14:creationId xmlns:p14="http://schemas.microsoft.com/office/powerpoint/2010/main" val="82340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iglia">
            <a:hlinkClick r:id="" action="ppaction://media"/>
            <a:extLst>
              <a:ext uri="{FF2B5EF4-FFF2-40B4-BE49-F238E27FC236}">
                <a16:creationId xmlns:a16="http://schemas.microsoft.com/office/drawing/2014/main" id="{5C97258F-536A-413B-8715-2902120260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33852" y="1253331"/>
            <a:ext cx="6542087" cy="4351338"/>
          </a:xfrm>
        </p:spPr>
      </p:pic>
    </p:spTree>
    <p:extLst>
      <p:ext uri="{BB962C8B-B14F-4D97-AF65-F5344CB8AC3E}">
        <p14:creationId xmlns:p14="http://schemas.microsoft.com/office/powerpoint/2010/main" val="35122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4E7F4C-B0A5-4645-97E2-87EB647A4870}"/>
              </a:ext>
            </a:extLst>
          </p:cNvPr>
          <p:cNvSpPr>
            <a:spLocks noGrp="1"/>
          </p:cNvSpPr>
          <p:nvPr>
            <p:ph type="title"/>
          </p:nvPr>
        </p:nvSpPr>
        <p:spPr/>
        <p:txBody>
          <a:bodyPr/>
          <a:lstStyle/>
          <a:p>
            <a:pPr algn="ctr"/>
            <a:r>
              <a:rPr lang="it-IT" dirty="0"/>
              <a:t>Sportello</a:t>
            </a:r>
          </a:p>
        </p:txBody>
      </p:sp>
      <p:pic>
        <p:nvPicPr>
          <p:cNvPr id="4" name="Segnaposto contenuto 3">
            <a:extLst>
              <a:ext uri="{FF2B5EF4-FFF2-40B4-BE49-F238E27FC236}">
                <a16:creationId xmlns:a16="http://schemas.microsoft.com/office/drawing/2014/main" id="{7A8596D5-BDED-4A0E-89DF-360B06D83FD4}"/>
              </a:ext>
            </a:extLst>
          </p:cNvPr>
          <p:cNvPicPr>
            <a:picLocks noGrp="1" noChangeAspect="1"/>
          </p:cNvPicPr>
          <p:nvPr>
            <p:ph idx="1"/>
          </p:nvPr>
        </p:nvPicPr>
        <p:blipFill>
          <a:blip r:embed="rId2"/>
          <a:stretch>
            <a:fillRect/>
          </a:stretch>
        </p:blipFill>
        <p:spPr>
          <a:xfrm>
            <a:off x="488852" y="941376"/>
            <a:ext cx="3134882" cy="2541797"/>
          </a:xfrm>
          <a:prstGeom prst="rect">
            <a:avLst/>
          </a:prstGeom>
        </p:spPr>
      </p:pic>
      <p:sp>
        <p:nvSpPr>
          <p:cNvPr id="6" name="CasellaDiTesto 5">
            <a:extLst>
              <a:ext uri="{FF2B5EF4-FFF2-40B4-BE49-F238E27FC236}">
                <a16:creationId xmlns:a16="http://schemas.microsoft.com/office/drawing/2014/main" id="{6376D3D1-3665-4879-8838-3EC8E32916DB}"/>
              </a:ext>
            </a:extLst>
          </p:cNvPr>
          <p:cNvSpPr txBox="1"/>
          <p:nvPr/>
        </p:nvSpPr>
        <p:spPr>
          <a:xfrm>
            <a:off x="4122658" y="1636513"/>
            <a:ext cx="7292622" cy="3970318"/>
          </a:xfrm>
          <a:prstGeom prst="rect">
            <a:avLst/>
          </a:prstGeom>
          <a:noFill/>
        </p:spPr>
        <p:txBody>
          <a:bodyPr wrap="square">
            <a:spAutoFit/>
          </a:bodyPr>
          <a:lstStyle/>
          <a:p>
            <a:r>
              <a:rPr lang="it-IT" dirty="0">
                <a:latin typeface="Helvetica Neue" panose="02000503000000020004"/>
              </a:rPr>
              <a:t>Questo prospettografo è probabilmente un'invenzione del </a:t>
            </a:r>
            <a:r>
              <a:rPr lang="it-IT" dirty="0" err="1">
                <a:latin typeface="Helvetica Neue" panose="02000503000000020004"/>
              </a:rPr>
              <a:t>Dürer</a:t>
            </a:r>
            <a:r>
              <a:rPr lang="it-IT" dirty="0">
                <a:latin typeface="Helvetica Neue" panose="02000503000000020004"/>
              </a:rPr>
              <a:t>, che dà istruzioni molto precise: </a:t>
            </a:r>
            <a:r>
              <a:rPr lang="it-IT" i="1" dirty="0">
                <a:latin typeface="Helvetica Neue" panose="02000503000000020004"/>
              </a:rPr>
              <a:t>“Appoggia il liuto (…) alla distanza prestabilita dal quadro, e fai attenzione: deve restare immobile per tutto il tempo che ti servirà. Domanda al tuo assistente di mantenere teso il filo passante per il chiodo (all'altra estremità c'è un contrappeso) e di portarlo a contatto con i punti principali del liuto. Quando egli si ferma su uno di questi punti (tenendo teso il filo) tu sposta gli altri due fili (quelli fissati per uno dei capi alla cornice del quadro) tendendoli in modo che si incrocino col suo.”</a:t>
            </a:r>
          </a:p>
          <a:p>
            <a:endParaRPr lang="it-IT" dirty="0">
              <a:latin typeface="Helvetica Neue" panose="02000503000000020004"/>
            </a:endParaRPr>
          </a:p>
          <a:p>
            <a:r>
              <a:rPr lang="it-IT" dirty="0">
                <a:latin typeface="Helvetica Neue" panose="02000503000000020004"/>
              </a:rPr>
              <a:t>Lo sportello rappresenta il quadro reale, mentre i due fili individuano il quadro virtuale. Quando lo sportello viene chiuso, su di esso si disegna il punto d'intersezione dei due fili. Si noti che gli operatori non possono vedere l’immagine prospettica prima che essa sia disegnata.</a:t>
            </a:r>
          </a:p>
        </p:txBody>
      </p:sp>
      <p:pic>
        <p:nvPicPr>
          <p:cNvPr id="7" name="Immagine 6">
            <a:extLst>
              <a:ext uri="{FF2B5EF4-FFF2-40B4-BE49-F238E27FC236}">
                <a16:creationId xmlns:a16="http://schemas.microsoft.com/office/drawing/2014/main" id="{A26D95FA-2C95-420C-823A-A7A51793A1F3}"/>
              </a:ext>
            </a:extLst>
          </p:cNvPr>
          <p:cNvPicPr>
            <a:picLocks noChangeAspect="1"/>
          </p:cNvPicPr>
          <p:nvPr/>
        </p:nvPicPr>
        <p:blipFill>
          <a:blip r:embed="rId3"/>
          <a:stretch>
            <a:fillRect/>
          </a:stretch>
        </p:blipFill>
        <p:spPr>
          <a:xfrm>
            <a:off x="131121" y="3916583"/>
            <a:ext cx="3642189" cy="2718152"/>
          </a:xfrm>
          <a:prstGeom prst="rect">
            <a:avLst/>
          </a:prstGeom>
        </p:spPr>
      </p:pic>
    </p:spTree>
    <p:extLst>
      <p:ext uri="{BB962C8B-B14F-4D97-AF65-F5344CB8AC3E}">
        <p14:creationId xmlns:p14="http://schemas.microsoft.com/office/powerpoint/2010/main" val="13267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ortello">
            <a:hlinkClick r:id="" action="ppaction://media"/>
            <a:extLst>
              <a:ext uri="{FF2B5EF4-FFF2-40B4-BE49-F238E27FC236}">
                <a16:creationId xmlns:a16="http://schemas.microsoft.com/office/drawing/2014/main" id="{424A93AA-5270-4A46-AB04-D025271503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13656" y="1091847"/>
            <a:ext cx="9564688" cy="4351338"/>
          </a:xfrm>
        </p:spPr>
      </p:pic>
    </p:spTree>
    <p:extLst>
      <p:ext uri="{BB962C8B-B14F-4D97-AF65-F5344CB8AC3E}">
        <p14:creationId xmlns:p14="http://schemas.microsoft.com/office/powerpoint/2010/main" val="177776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E965472-247C-4402-930C-63834BA7C5DB}"/>
              </a:ext>
            </a:extLst>
          </p:cNvPr>
          <p:cNvSpPr txBox="1"/>
          <p:nvPr/>
        </p:nvSpPr>
        <p:spPr>
          <a:xfrm>
            <a:off x="1" y="0"/>
            <a:ext cx="12065330" cy="6858000"/>
          </a:xfrm>
          <a:prstGeom prst="rect">
            <a:avLst/>
          </a:prstGeom>
          <a:noFill/>
        </p:spPr>
        <p:txBody>
          <a:bodyPr wrap="square" numCol="2">
            <a:spAutoFit/>
          </a:bodyPr>
          <a:lstStyle/>
          <a:p>
            <a:pPr marL="360680">
              <a:lnSpc>
                <a:spcPct val="107000"/>
              </a:lnSpc>
              <a:spcAft>
                <a:spcPts val="800"/>
              </a:spcAft>
            </a:pPr>
            <a:endParaRPr lang="it-IT" sz="1800" dirty="0">
              <a:solidFill>
                <a:srgbClr val="000000"/>
              </a:solidFill>
              <a:effectLst/>
              <a:latin typeface="&amp;quot"/>
              <a:ea typeface="Times New Roman" panose="02020603050405020304" pitchFamily="18" charset="0"/>
              <a:cs typeface="Times New Roman" panose="02020603050405020304" pitchFamily="18" charset="0"/>
            </a:endParaRPr>
          </a:p>
          <a:p>
            <a:pPr marL="360680">
              <a:lnSpc>
                <a:spcPct val="107000"/>
              </a:lnSpc>
              <a:spcAft>
                <a:spcPts val="800"/>
              </a:spcAft>
            </a:pPr>
            <a:r>
              <a:rPr lang="it-IT" sz="2000" b="1" dirty="0">
                <a:solidFill>
                  <a:srgbClr val="000000"/>
                </a:solidFill>
                <a:latin typeface="&amp;quot"/>
                <a:ea typeface="Times New Roman" panose="02020603050405020304" pitchFamily="18" charset="0"/>
                <a:cs typeface="Times New Roman" panose="02020603050405020304" pitchFamily="18" charset="0"/>
              </a:rPr>
              <a:t>GUIDA ALLA MOSTRA</a:t>
            </a:r>
          </a:p>
          <a:p>
            <a:pPr marL="360680">
              <a:lnSpc>
                <a:spcPct val="107000"/>
              </a:lnSpc>
              <a:spcAft>
                <a:spcPts val="800"/>
              </a:spcAft>
            </a:pPr>
            <a:r>
              <a:rPr lang="it-IT" sz="1600" dirty="0">
                <a:solidFill>
                  <a:srgbClr val="000000"/>
                </a:solidFill>
                <a:effectLst/>
                <a:latin typeface="&amp;quot"/>
                <a:ea typeface="Times New Roman" panose="02020603050405020304" pitchFamily="18" charset="0"/>
                <a:cs typeface="Times New Roman" panose="02020603050405020304" pitchFamily="18" charset="0"/>
              </a:rPr>
              <a:t>Tra macchine, meccanica e matematica esiste da sempre uno stretto rapporto</a:t>
            </a:r>
            <a:r>
              <a:rPr lang="it-IT" sz="1600" dirty="0">
                <a:effectLst/>
                <a:latin typeface="Calibri" panose="020F0502020204030204" pitchFamily="34" charset="0"/>
                <a:ea typeface="Calibri" panose="020F0502020204030204" pitchFamily="34" charset="0"/>
                <a:cs typeface="Times New Roman" panose="02020603050405020304" pitchFamily="18" charset="0"/>
              </a:rPr>
              <a:t>.</a:t>
            </a:r>
          </a:p>
          <a:p>
            <a:pPr marL="269875">
              <a:spcAft>
                <a:spcPts val="600"/>
              </a:spcAft>
            </a:pPr>
            <a:r>
              <a:rPr lang="it-IT" sz="1600" b="1" dirty="0">
                <a:solidFill>
                  <a:srgbClr val="000000"/>
                </a:solidFill>
                <a:effectLst/>
                <a:latin typeface="&amp;quot"/>
                <a:ea typeface="Times New Roman" panose="02020603050405020304" pitchFamily="18" charset="0"/>
              </a:rPr>
              <a:t>Macchine e geometria</a:t>
            </a:r>
            <a:endParaRPr lang="it-IT" sz="1600" dirty="0">
              <a:effectLst/>
              <a:latin typeface="Times New Roman" panose="02020603050405020304" pitchFamily="18" charset="0"/>
              <a:ea typeface="Times New Roman" panose="02020603050405020304" pitchFamily="18" charset="0"/>
            </a:endParaRPr>
          </a:p>
          <a:p>
            <a:pPr marL="270510"/>
            <a:r>
              <a:rPr lang="it-IT" sz="1600" dirty="0">
                <a:solidFill>
                  <a:srgbClr val="000000"/>
                </a:solidFill>
                <a:effectLst/>
                <a:latin typeface="&amp;quot"/>
                <a:ea typeface="Times New Roman" panose="02020603050405020304" pitchFamily="18" charset="0"/>
              </a:rPr>
              <a:t>Gli strumenti ammessi nella geometria di Euclide  sono stati la riga e il compasso, con una fondamentale differenza fra loro: nel compasso il tracciatore è pilotato da un meccanismo (sistema articolato.) che incorpora la  proprietà caratteristica della curva da generare(tutti i punti hanno la stessa distanza da un punto fisso), mentre nella riga  la retta viene  tracciata  come  bordo esterno  di una lastra in materiale rigido , nel qual caso l’allineamento dei punti è giustificato solo dalla “buona” costruzione della riga. </a:t>
            </a:r>
            <a:endParaRPr lang="it-IT" sz="1600" dirty="0">
              <a:effectLst/>
              <a:latin typeface="Times New Roman" panose="02020603050405020304" pitchFamily="18" charset="0"/>
              <a:ea typeface="Times New Roman" panose="02020603050405020304" pitchFamily="18" charset="0"/>
            </a:endParaRPr>
          </a:p>
          <a:p>
            <a:pPr marL="270510"/>
            <a:r>
              <a:rPr lang="it-IT" sz="1600" dirty="0">
                <a:solidFill>
                  <a:srgbClr val="000000"/>
                </a:solidFill>
                <a:effectLst/>
                <a:latin typeface="&amp;quot"/>
                <a:ea typeface="Times New Roman" panose="02020603050405020304" pitchFamily="18" charset="0"/>
              </a:rPr>
              <a:t>Il problema di costruire una </a:t>
            </a:r>
            <a:r>
              <a:rPr lang="it-IT" sz="1600" b="1" i="1" dirty="0">
                <a:solidFill>
                  <a:srgbClr val="000000"/>
                </a:solidFill>
                <a:effectLst/>
                <a:latin typeface="&amp;quot"/>
                <a:ea typeface="Times New Roman" panose="02020603050405020304" pitchFamily="18" charset="0"/>
              </a:rPr>
              <a:t>guida rettilinea</a:t>
            </a:r>
            <a:r>
              <a:rPr lang="it-IT" sz="1600" dirty="0">
                <a:solidFill>
                  <a:srgbClr val="000000"/>
                </a:solidFill>
                <a:effectLst/>
                <a:latin typeface="&amp;quot"/>
                <a:ea typeface="Times New Roman" panose="02020603050405020304" pitchFamily="18" charset="0"/>
              </a:rPr>
              <a:t>, cioè un meccanismo (privo di parti striscianti) che costringa un punto a muoversi lungo una traiettoria rettilinea, presenta notevoli difficoltà e ha impegnato ingegneri e matematici a partire dagli ultimi anni del XVIII secolo.</a:t>
            </a:r>
            <a:endParaRPr lang="it-IT" sz="1600" dirty="0">
              <a:effectLst/>
              <a:latin typeface="Times New Roman" panose="02020603050405020304" pitchFamily="18" charset="0"/>
              <a:ea typeface="Times New Roman" panose="02020603050405020304" pitchFamily="18" charset="0"/>
            </a:endParaRPr>
          </a:p>
          <a:p>
            <a:pPr marL="270510"/>
            <a:r>
              <a:rPr lang="it-IT" sz="1600" dirty="0">
                <a:solidFill>
                  <a:srgbClr val="000000"/>
                </a:solidFill>
                <a:effectLst/>
                <a:latin typeface="&amp;quot"/>
                <a:ea typeface="Times New Roman" panose="02020603050405020304" pitchFamily="18" charset="0"/>
              </a:rPr>
              <a:t>Gli ingegneri avevano il problema di guidare il moto rettilineo alternato dell’asta del pistone in una macchina a vapore: accettavano quindi anche </a:t>
            </a:r>
            <a:r>
              <a:rPr lang="it-IT" sz="1600" b="1" i="1" dirty="0">
                <a:solidFill>
                  <a:srgbClr val="000000"/>
                </a:solidFill>
                <a:effectLst/>
                <a:latin typeface="&amp;quot"/>
                <a:ea typeface="Times New Roman" panose="02020603050405020304" pitchFamily="18" charset="0"/>
              </a:rPr>
              <a:t>soluzioni approssimate; </a:t>
            </a:r>
            <a:r>
              <a:rPr lang="it-IT" sz="1600" dirty="0">
                <a:solidFill>
                  <a:srgbClr val="000000"/>
                </a:solidFill>
                <a:effectLst/>
                <a:latin typeface="&amp;quot"/>
                <a:ea typeface="Times New Roman" panose="02020603050405020304" pitchFamily="18" charset="0"/>
              </a:rPr>
              <a:t>i </a:t>
            </a:r>
          </a:p>
          <a:p>
            <a:pPr marL="270510"/>
            <a:r>
              <a:rPr lang="it-IT" sz="1600" dirty="0">
                <a:solidFill>
                  <a:srgbClr val="000000"/>
                </a:solidFill>
                <a:effectLst/>
                <a:latin typeface="&amp;quot"/>
                <a:ea typeface="Times New Roman" panose="02020603050405020304" pitchFamily="18" charset="0"/>
              </a:rPr>
              <a:t>matematici cercavano invece </a:t>
            </a:r>
            <a:r>
              <a:rPr lang="it-IT" sz="1600" b="1" i="1" dirty="0">
                <a:solidFill>
                  <a:srgbClr val="000000"/>
                </a:solidFill>
                <a:effectLst/>
                <a:latin typeface="&amp;quot"/>
                <a:ea typeface="Times New Roman" panose="02020603050405020304" pitchFamily="18" charset="0"/>
              </a:rPr>
              <a:t>soluzioni esatte</a:t>
            </a:r>
            <a:r>
              <a:rPr lang="it-IT" sz="1600" dirty="0">
                <a:solidFill>
                  <a:srgbClr val="000000"/>
                </a:solidFill>
                <a:effectLst/>
                <a:latin typeface="&amp;quot"/>
                <a:ea typeface="Times New Roman" panose="02020603050405020304" pitchFamily="18" charset="0"/>
              </a:rPr>
              <a:t>: benché alcuni fossero convinti della loro inesistenza, esse furono trovate nella seconda metà del XIX secolo. </a:t>
            </a:r>
          </a:p>
          <a:p>
            <a:pPr marL="270510"/>
            <a:endParaRPr lang="it-IT" sz="1600" dirty="0">
              <a:effectLst/>
              <a:latin typeface="Times New Roman" panose="02020603050405020304" pitchFamily="18" charset="0"/>
              <a:ea typeface="Times New Roman" panose="02020603050405020304" pitchFamily="18" charset="0"/>
            </a:endParaRPr>
          </a:p>
          <a:p>
            <a:pPr marL="727075" lvl="1">
              <a:spcAft>
                <a:spcPts val="600"/>
              </a:spcAft>
            </a:pPr>
            <a:endParaRPr lang="it-IT" sz="1600" b="1" dirty="0">
              <a:effectLst/>
              <a:latin typeface="&amp;quot"/>
              <a:ea typeface="Times New Roman" panose="02020603050405020304" pitchFamily="18" charset="0"/>
            </a:endParaRPr>
          </a:p>
          <a:p>
            <a:pPr marL="727075" lvl="1">
              <a:spcAft>
                <a:spcPts val="600"/>
              </a:spcAft>
            </a:pPr>
            <a:endParaRPr lang="it-IT" sz="1600" b="1" dirty="0">
              <a:effectLst/>
              <a:latin typeface="&amp;quot"/>
              <a:ea typeface="Times New Roman" panose="02020603050405020304" pitchFamily="18" charset="0"/>
            </a:endParaRPr>
          </a:p>
          <a:p>
            <a:pPr marL="727075" lvl="1">
              <a:spcAft>
                <a:spcPts val="600"/>
              </a:spcAft>
            </a:pPr>
            <a:r>
              <a:rPr lang="it-IT" sz="1600" b="1" dirty="0">
                <a:effectLst/>
                <a:latin typeface="&amp;quot"/>
                <a:ea typeface="Times New Roman" panose="02020603050405020304" pitchFamily="18" charset="0"/>
              </a:rPr>
              <a:t>Ripercorriamo la storia</a:t>
            </a:r>
            <a:endParaRPr lang="it-IT" sz="1600" dirty="0">
              <a:effectLst/>
              <a:latin typeface="Times New Roman" panose="02020603050405020304" pitchFamily="18" charset="0"/>
              <a:ea typeface="Times New Roman" panose="02020603050405020304" pitchFamily="18" charset="0"/>
            </a:endParaRPr>
          </a:p>
          <a:p>
            <a:pPr marL="457200" lvl="2"/>
            <a:r>
              <a:rPr lang="it-IT" sz="1600" dirty="0">
                <a:effectLst/>
                <a:latin typeface="&amp;quot"/>
                <a:ea typeface="Times New Roman" panose="02020603050405020304" pitchFamily="18" charset="0"/>
              </a:rPr>
              <a:t>Nella geometria greca le uniche costruzioni accettabili erano quelle eseguite con riga e compasso.</a:t>
            </a:r>
            <a:endParaRPr lang="it-IT" sz="1600" dirty="0">
              <a:effectLst/>
              <a:latin typeface="Times New Roman" panose="02020603050405020304" pitchFamily="18" charset="0"/>
              <a:ea typeface="Times New Roman" panose="02020603050405020304" pitchFamily="18" charset="0"/>
            </a:endParaRPr>
          </a:p>
          <a:p>
            <a:pPr marL="457200" lvl="2"/>
            <a:r>
              <a:rPr lang="it-IT" sz="1600" dirty="0">
                <a:effectLst/>
                <a:latin typeface="&amp;quot"/>
                <a:ea typeface="Times New Roman" panose="02020603050405020304" pitchFamily="18" charset="0"/>
              </a:rPr>
              <a:t>Le soluzioni di alcuni problemi geometrici ottenute per via meccanica non rientravano nei canoni di razionalità riconosciuti dalla scienza geometrica dell’epoca. Per Platone “..i meccanici corrompevano e avvelenavano ciò che vi era di eccellente nella geometria, facendola scendere da oggetti intellettivi e incorporei a quelli sensibili e materiali, facendo uso della materia corporea, con la quale è necessario molto vilmente e bassamente impiegare l’uso delle mani, allora .. la meccanica viene ad essere separata dalla geometria”. Ma “l’arte di inventare, di approntare strumenti e dispositivi che si chiama </a:t>
            </a:r>
            <a:r>
              <a:rPr lang="it-IT" sz="1600" i="1" dirty="0">
                <a:effectLst/>
                <a:latin typeface="&amp;quot"/>
                <a:ea typeface="Times New Roman" panose="02020603050405020304" pitchFamily="18" charset="0"/>
              </a:rPr>
              <a:t>meccanica </a:t>
            </a:r>
            <a:r>
              <a:rPr lang="it-IT" sz="1600" dirty="0">
                <a:effectLst/>
                <a:latin typeface="&amp;quot"/>
                <a:ea typeface="Times New Roman" panose="02020603050405020304" pitchFamily="18" charset="0"/>
              </a:rPr>
              <a:t>o </a:t>
            </a:r>
            <a:r>
              <a:rPr lang="it-IT" sz="1600" i="1" dirty="0">
                <a:effectLst/>
                <a:latin typeface="&amp;quot"/>
                <a:ea typeface="Times New Roman" panose="02020603050405020304" pitchFamily="18" charset="0"/>
              </a:rPr>
              <a:t>organica </a:t>
            </a:r>
            <a:r>
              <a:rPr lang="it-IT" sz="1600" dirty="0">
                <a:effectLst/>
                <a:latin typeface="&amp;quot"/>
                <a:ea typeface="Times New Roman" panose="02020603050405020304" pitchFamily="18" charset="0"/>
              </a:rPr>
              <a:t>…fu messa in evidenza da Archita e da </a:t>
            </a:r>
            <a:r>
              <a:rPr lang="it-IT" sz="1600" dirty="0" err="1">
                <a:effectLst/>
                <a:latin typeface="&amp;quot"/>
                <a:ea typeface="Times New Roman" panose="02020603050405020304" pitchFamily="18" charset="0"/>
              </a:rPr>
              <a:t>Eudosso</a:t>
            </a:r>
            <a:r>
              <a:rPr lang="it-IT" sz="1600" dirty="0">
                <a:effectLst/>
                <a:latin typeface="&amp;quot"/>
                <a:ea typeface="Times New Roman" panose="02020603050405020304" pitchFamily="18" charset="0"/>
              </a:rPr>
              <a:t>. in parte per sostenere e fortificare con esempi di strumenti materiali e sensibili alcune proposizioni geometriche di cui non è possibile trovare le dimostrazioni concettuali</a:t>
            </a:r>
            <a:r>
              <a:rPr lang="it-IT" sz="1600" b="1" dirty="0">
                <a:effectLst/>
                <a:latin typeface="&amp;quot"/>
                <a:ea typeface="Times New Roman" panose="02020603050405020304" pitchFamily="18" charset="0"/>
              </a:rPr>
              <a:t>”</a:t>
            </a:r>
            <a:r>
              <a:rPr lang="it-IT" sz="1600" b="1" dirty="0">
                <a:solidFill>
                  <a:srgbClr val="FF0000"/>
                </a:solidFill>
                <a:effectLst/>
                <a:latin typeface="&amp;quot"/>
                <a:ea typeface="Times New Roman" panose="02020603050405020304" pitchFamily="18" charset="0"/>
              </a:rPr>
              <a:t> </a:t>
            </a:r>
            <a:r>
              <a:rPr lang="it-IT" sz="1600" dirty="0">
                <a:effectLst/>
                <a:latin typeface="&amp;quot"/>
                <a:ea typeface="Times New Roman" panose="02020603050405020304" pitchFamily="18" charset="0"/>
              </a:rPr>
              <a:t>(Plutarco) (</a:t>
            </a:r>
            <a:r>
              <a:rPr lang="it-IT" sz="1600" i="1" dirty="0">
                <a:effectLst/>
                <a:latin typeface="&amp;quot"/>
                <a:ea typeface="Times New Roman" panose="02020603050405020304" pitchFamily="18" charset="0"/>
              </a:rPr>
              <a:t>strumenti mesolabio, concoide, compasso perfetto)</a:t>
            </a:r>
          </a:p>
          <a:p>
            <a:pPr lvl="1"/>
            <a:endParaRPr lang="it-IT" sz="1600" dirty="0">
              <a:solidFill>
                <a:srgbClr val="000000"/>
              </a:solidFill>
              <a:latin typeface="&amp;quot"/>
            </a:endParaRPr>
          </a:p>
          <a:p>
            <a:pPr lvl="1"/>
            <a:r>
              <a:rPr lang="it-IT" sz="1600" dirty="0">
                <a:solidFill>
                  <a:srgbClr val="000000"/>
                </a:solidFill>
                <a:latin typeface="&amp;quot"/>
              </a:rPr>
              <a:t>Si fa strada nel Quattrocento con le produzioni degli artisti, degli architetti, degli ingegneri una nuova considerazione del lavoro e della funzione del sapere tecnico, e la difesa delle arti meccaniche dando inizio al passaggio dalla cultura medievale a quella rinascimentale.  In particolare questo è dovuto alla nascita della “</a:t>
            </a:r>
            <a:r>
              <a:rPr lang="it-IT" sz="1600" dirty="0" err="1">
                <a:solidFill>
                  <a:srgbClr val="000000"/>
                </a:solidFill>
                <a:latin typeface="&amp;quot"/>
              </a:rPr>
              <a:t>perspectiva</a:t>
            </a:r>
            <a:r>
              <a:rPr lang="it-IT" sz="1600" dirty="0">
                <a:solidFill>
                  <a:srgbClr val="000000"/>
                </a:solidFill>
                <a:latin typeface="&amp;quot"/>
              </a:rPr>
              <a:t> </a:t>
            </a:r>
            <a:r>
              <a:rPr lang="it-IT" sz="1600" dirty="0" err="1">
                <a:solidFill>
                  <a:srgbClr val="000000"/>
                </a:solidFill>
                <a:latin typeface="&amp;quot"/>
              </a:rPr>
              <a:t>artificialis</a:t>
            </a:r>
            <a:r>
              <a:rPr lang="it-IT" sz="1600" dirty="0">
                <a:solidFill>
                  <a:srgbClr val="000000"/>
                </a:solidFill>
                <a:latin typeface="&amp;quot"/>
              </a:rPr>
              <a:t>”.  </a:t>
            </a:r>
          </a:p>
          <a:p>
            <a:pPr lvl="1"/>
            <a:endParaRPr lang="it-IT"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157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6B96C7-4DC3-4A90-B3F7-3D0E95348FB0}"/>
              </a:ext>
            </a:extLst>
          </p:cNvPr>
          <p:cNvSpPr>
            <a:spLocks noGrp="1"/>
          </p:cNvSpPr>
          <p:nvPr>
            <p:ph type="title"/>
          </p:nvPr>
        </p:nvSpPr>
        <p:spPr/>
        <p:txBody>
          <a:bodyPr/>
          <a:lstStyle/>
          <a:p>
            <a:pPr algn="ctr"/>
            <a:r>
              <a:rPr lang="it-IT" dirty="0"/>
              <a:t>Prospettografo di </a:t>
            </a:r>
            <a:r>
              <a:rPr lang="it-IT" dirty="0" err="1"/>
              <a:t>Scheiner</a:t>
            </a:r>
            <a:endParaRPr lang="it-IT" dirty="0"/>
          </a:p>
        </p:txBody>
      </p:sp>
      <p:pic>
        <p:nvPicPr>
          <p:cNvPr id="4" name="Segnaposto contenuto 3">
            <a:extLst>
              <a:ext uri="{FF2B5EF4-FFF2-40B4-BE49-F238E27FC236}">
                <a16:creationId xmlns:a16="http://schemas.microsoft.com/office/drawing/2014/main" id="{F8E3AC14-0AC1-42D1-BC61-3E9CAA51AB80}"/>
              </a:ext>
            </a:extLst>
          </p:cNvPr>
          <p:cNvPicPr>
            <a:picLocks noGrp="1" noChangeAspect="1"/>
          </p:cNvPicPr>
          <p:nvPr>
            <p:ph idx="1"/>
          </p:nvPr>
        </p:nvPicPr>
        <p:blipFill>
          <a:blip r:embed="rId2"/>
          <a:stretch>
            <a:fillRect/>
          </a:stretch>
        </p:blipFill>
        <p:spPr>
          <a:xfrm>
            <a:off x="462845" y="1690688"/>
            <a:ext cx="2765911" cy="1832416"/>
          </a:xfrm>
          <a:prstGeom prst="rect">
            <a:avLst/>
          </a:prstGeom>
        </p:spPr>
      </p:pic>
      <p:sp>
        <p:nvSpPr>
          <p:cNvPr id="6" name="CasellaDiTesto 5">
            <a:extLst>
              <a:ext uri="{FF2B5EF4-FFF2-40B4-BE49-F238E27FC236}">
                <a16:creationId xmlns:a16="http://schemas.microsoft.com/office/drawing/2014/main" id="{8AECBA59-B4CE-44F5-A1E0-39757D505EF1}"/>
              </a:ext>
            </a:extLst>
          </p:cNvPr>
          <p:cNvSpPr txBox="1"/>
          <p:nvPr/>
        </p:nvSpPr>
        <p:spPr>
          <a:xfrm>
            <a:off x="3736622" y="1690688"/>
            <a:ext cx="7387234" cy="5078313"/>
          </a:xfrm>
          <a:prstGeom prst="rect">
            <a:avLst/>
          </a:prstGeom>
          <a:noFill/>
        </p:spPr>
        <p:txBody>
          <a:bodyPr wrap="square">
            <a:spAutoFit/>
          </a:bodyPr>
          <a:lstStyle/>
          <a:p>
            <a:r>
              <a:rPr lang="it-IT" dirty="0">
                <a:latin typeface="Helvetica Neue" panose="02000503000000020004"/>
              </a:rPr>
              <a:t>Il quadro è diviso in due parti: la prima (a sinistra) è un rettangolo vuoto (o “</a:t>
            </a:r>
            <a:r>
              <a:rPr lang="it-IT" dirty="0" err="1">
                <a:latin typeface="Helvetica Neue" panose="02000503000000020004"/>
              </a:rPr>
              <a:t>cavo”,come</a:t>
            </a:r>
            <a:r>
              <a:rPr lang="it-IT" dirty="0">
                <a:latin typeface="Helvetica Neue" panose="02000503000000020004"/>
              </a:rPr>
              <a:t> allora si diceva); la seconda (a destra) sorregge un foglio sul quale sarà tracciato il disegno.</a:t>
            </a:r>
          </a:p>
          <a:p>
            <a:endParaRPr lang="it-IT" dirty="0">
              <a:latin typeface="Helvetica Neue" panose="02000503000000020004"/>
            </a:endParaRPr>
          </a:p>
          <a:p>
            <a:r>
              <a:rPr lang="it-IT" dirty="0">
                <a:latin typeface="Helvetica Neue" panose="02000503000000020004"/>
              </a:rPr>
              <a:t>L’operatore guarda attraverso l’oculare un oggetto collocato dietro al quadro, e ne vede l’immagine virtuale (o “specie intenzionale”) generata dalla intersezione tra il cono visuale e il rettangolo cavo. Egli fa percorrere al puntatore del pantografo il contorno di tale immagine, e contemporaneamente il tracciatore dello strumento ne esegue una copia reale ingrandita.</a:t>
            </a:r>
          </a:p>
          <a:p>
            <a:endParaRPr lang="it-IT" dirty="0">
              <a:latin typeface="Helvetica Neue" panose="02000503000000020004"/>
            </a:endParaRPr>
          </a:p>
          <a:p>
            <a:r>
              <a:rPr lang="it-IT" dirty="0">
                <a:latin typeface="Helvetica Neue" panose="02000503000000020004"/>
              </a:rPr>
              <a:t>Ciò risulta particolarmente utile quando si osservano oggetti lontani, perché allora l’immagine virtuale disponibile è molto vicina al vertice del cono visivo, quindi assai piccola. Lo strumento fu infatti utilizzato dagli astronomi (che lo adattarono come servomeccanismo a un telescopio) per lo studio della superficie lunare e delle macchie solari.</a:t>
            </a:r>
          </a:p>
          <a:p>
            <a:endParaRPr lang="it-IT" dirty="0"/>
          </a:p>
          <a:p>
            <a:r>
              <a:rPr lang="it-IT" dirty="0"/>
              <a:t> </a:t>
            </a:r>
          </a:p>
        </p:txBody>
      </p:sp>
      <p:pic>
        <p:nvPicPr>
          <p:cNvPr id="7" name="Immagine 6">
            <a:extLst>
              <a:ext uri="{FF2B5EF4-FFF2-40B4-BE49-F238E27FC236}">
                <a16:creationId xmlns:a16="http://schemas.microsoft.com/office/drawing/2014/main" id="{69C09E97-E5D7-4DDD-8771-190E3B09E6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249128" y="3955878"/>
            <a:ext cx="3257550" cy="2200275"/>
          </a:xfrm>
          <a:prstGeom prst="rect">
            <a:avLst/>
          </a:prstGeom>
        </p:spPr>
      </p:pic>
    </p:spTree>
    <p:extLst>
      <p:ext uri="{BB962C8B-B14F-4D97-AF65-F5344CB8AC3E}">
        <p14:creationId xmlns:p14="http://schemas.microsoft.com/office/powerpoint/2010/main" val="66028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heiner">
            <a:hlinkClick r:id="" action="ppaction://media"/>
            <a:extLst>
              <a:ext uri="{FF2B5EF4-FFF2-40B4-BE49-F238E27FC236}">
                <a16:creationId xmlns:a16="http://schemas.microsoft.com/office/drawing/2014/main" id="{CEB2E3CF-4815-4C96-BA5A-29D954F4A0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9394" y="1253331"/>
            <a:ext cx="6653212" cy="4351338"/>
          </a:xfrm>
        </p:spPr>
      </p:pic>
    </p:spTree>
    <p:extLst>
      <p:ext uri="{BB962C8B-B14F-4D97-AF65-F5344CB8AC3E}">
        <p14:creationId xmlns:p14="http://schemas.microsoft.com/office/powerpoint/2010/main" val="223443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9E8EA-46F8-46ED-8483-B345A1C47588}"/>
              </a:ext>
            </a:extLst>
          </p:cNvPr>
          <p:cNvSpPr>
            <a:spLocks noGrp="1"/>
          </p:cNvSpPr>
          <p:nvPr>
            <p:ph type="title"/>
          </p:nvPr>
        </p:nvSpPr>
        <p:spPr/>
        <p:txBody>
          <a:bodyPr/>
          <a:lstStyle/>
          <a:p>
            <a:pPr algn="ctr"/>
            <a:r>
              <a:rPr lang="it-IT" dirty="0"/>
              <a:t>Prospettografo del Barozzi</a:t>
            </a:r>
          </a:p>
        </p:txBody>
      </p:sp>
      <p:pic>
        <p:nvPicPr>
          <p:cNvPr id="4" name="Segnaposto contenuto 3">
            <a:extLst>
              <a:ext uri="{FF2B5EF4-FFF2-40B4-BE49-F238E27FC236}">
                <a16:creationId xmlns:a16="http://schemas.microsoft.com/office/drawing/2014/main" id="{7F0F4C44-F60E-4368-8C87-6B365035762F}"/>
              </a:ext>
            </a:extLst>
          </p:cNvPr>
          <p:cNvPicPr>
            <a:picLocks noGrp="1" noChangeAspect="1"/>
          </p:cNvPicPr>
          <p:nvPr>
            <p:ph idx="1"/>
          </p:nvPr>
        </p:nvPicPr>
        <p:blipFill>
          <a:blip r:embed="rId2"/>
          <a:stretch>
            <a:fillRect/>
          </a:stretch>
        </p:blipFill>
        <p:spPr>
          <a:xfrm>
            <a:off x="838200" y="1302630"/>
            <a:ext cx="1984671" cy="2522186"/>
          </a:xfrm>
          <a:prstGeom prst="rect">
            <a:avLst/>
          </a:prstGeom>
        </p:spPr>
      </p:pic>
      <p:sp>
        <p:nvSpPr>
          <p:cNvPr id="6" name="CasellaDiTesto 5">
            <a:extLst>
              <a:ext uri="{FF2B5EF4-FFF2-40B4-BE49-F238E27FC236}">
                <a16:creationId xmlns:a16="http://schemas.microsoft.com/office/drawing/2014/main" id="{D918F76E-73E0-4E0F-A9B6-CEEFB4B42EF9}"/>
              </a:ext>
            </a:extLst>
          </p:cNvPr>
          <p:cNvSpPr txBox="1"/>
          <p:nvPr/>
        </p:nvSpPr>
        <p:spPr>
          <a:xfrm>
            <a:off x="3194755" y="1414562"/>
            <a:ext cx="7992534" cy="5078313"/>
          </a:xfrm>
          <a:prstGeom prst="rect">
            <a:avLst/>
          </a:prstGeom>
          <a:noFill/>
        </p:spPr>
        <p:txBody>
          <a:bodyPr wrap="square">
            <a:spAutoFit/>
          </a:bodyPr>
          <a:lstStyle/>
          <a:p>
            <a:r>
              <a:rPr lang="it-IT" dirty="0">
                <a:latin typeface="Helvetica Neue" panose="02000503000000020004"/>
              </a:rPr>
              <a:t>Nel suo commento al trattato sulla prospettiva pratica di J. Barozzi, E. Danti osserva:</a:t>
            </a:r>
          </a:p>
          <a:p>
            <a:endParaRPr lang="it-IT" dirty="0">
              <a:latin typeface="Helvetica Neue" panose="02000503000000020004"/>
            </a:endParaRPr>
          </a:p>
          <a:p>
            <a:r>
              <a:rPr lang="it-IT" i="1" dirty="0">
                <a:latin typeface="Helvetica Neue" panose="02000503000000020004"/>
              </a:rPr>
              <a:t>“Questo strumento, del quale ho trovato uno schizzo (senza scrittura alcuna) fra i disegni del Vignola, lo voglio descrivere qui affinché si consideri la varietà degli strumenti derivati dallo sportello …”</a:t>
            </a:r>
          </a:p>
          <a:p>
            <a:endParaRPr lang="it-IT" dirty="0">
              <a:latin typeface="Helvetica Neue" panose="02000503000000020004"/>
            </a:endParaRPr>
          </a:p>
          <a:p>
            <a:r>
              <a:rPr lang="it-IT" dirty="0">
                <a:latin typeface="Helvetica Neue" panose="02000503000000020004"/>
              </a:rPr>
              <a:t>Il prospettografo è costituito da due aste graduate (l'orizzontale è fissa, la verticale è mobile) che individuano il quadro virtuale. Attraverso un oculare, l'artista prende di mira il punto da disegnare: con un sistema di fili e carrucole sposta l'asta verticale (e il traguardo scorrevole su quest'ultima) fino a sfiorare il raggio visivo. Può così leggere sulle aste graduate le coordinate dell’intersezione tra raggio visivo e quadro virtuale e dettarle all'assistente, che le usa per segnare l’immagine del punto sul quadro reale, dotato di griglia.</a:t>
            </a:r>
          </a:p>
          <a:p>
            <a:endParaRPr lang="it-IT" dirty="0">
              <a:latin typeface="Helvetica Neue" panose="02000503000000020004"/>
            </a:endParaRPr>
          </a:p>
          <a:p>
            <a:r>
              <a:rPr lang="it-IT" dirty="0">
                <a:latin typeface="Helvetica Neue" panose="02000503000000020004"/>
              </a:rPr>
              <a:t>Si noti che con questo procedimento l’immagine viene trasformata in un insieme di coppie ordinate di numeri.</a:t>
            </a:r>
          </a:p>
        </p:txBody>
      </p:sp>
      <p:pic>
        <p:nvPicPr>
          <p:cNvPr id="7" name="Immagine 6">
            <a:extLst>
              <a:ext uri="{FF2B5EF4-FFF2-40B4-BE49-F238E27FC236}">
                <a16:creationId xmlns:a16="http://schemas.microsoft.com/office/drawing/2014/main" id="{52B4A3FA-18D3-454E-9E51-FBF4A9E40002}"/>
              </a:ext>
            </a:extLst>
          </p:cNvPr>
          <p:cNvPicPr>
            <a:picLocks noChangeAspect="1"/>
          </p:cNvPicPr>
          <p:nvPr/>
        </p:nvPicPr>
        <p:blipFill>
          <a:blip r:embed="rId3"/>
          <a:stretch>
            <a:fillRect/>
          </a:stretch>
        </p:blipFill>
        <p:spPr>
          <a:xfrm>
            <a:off x="838200" y="3879670"/>
            <a:ext cx="1892887" cy="2874098"/>
          </a:xfrm>
          <a:prstGeom prst="rect">
            <a:avLst/>
          </a:prstGeom>
        </p:spPr>
      </p:pic>
    </p:spTree>
    <p:extLst>
      <p:ext uri="{BB962C8B-B14F-4D97-AF65-F5344CB8AC3E}">
        <p14:creationId xmlns:p14="http://schemas.microsoft.com/office/powerpoint/2010/main" val="2268111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rozzi">
            <a:hlinkClick r:id="" action="ppaction://media"/>
            <a:extLst>
              <a:ext uri="{FF2B5EF4-FFF2-40B4-BE49-F238E27FC236}">
                <a16:creationId xmlns:a16="http://schemas.microsoft.com/office/drawing/2014/main" id="{F38F39D7-C06D-4FF2-A09F-7FA416DEB86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lum contrast="20000"/>
          </a:blip>
          <a:srcRect t="7683" b="9580"/>
          <a:stretch/>
        </p:blipFill>
        <p:spPr>
          <a:xfrm>
            <a:off x="2561456" y="1690688"/>
            <a:ext cx="7621063" cy="4729080"/>
          </a:xfrm>
        </p:spPr>
      </p:pic>
    </p:spTree>
    <p:extLst>
      <p:ext uri="{BB962C8B-B14F-4D97-AF65-F5344CB8AC3E}">
        <p14:creationId xmlns:p14="http://schemas.microsoft.com/office/powerpoint/2010/main" val="164545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E685C-6BED-4167-9AE3-53BF44A44C7A}"/>
              </a:ext>
            </a:extLst>
          </p:cNvPr>
          <p:cNvSpPr>
            <a:spLocks noGrp="1"/>
          </p:cNvSpPr>
          <p:nvPr>
            <p:ph type="title"/>
          </p:nvPr>
        </p:nvSpPr>
        <p:spPr/>
        <p:txBody>
          <a:bodyPr/>
          <a:lstStyle/>
          <a:p>
            <a:pPr algn="ctr"/>
            <a:r>
              <a:rPr lang="it-IT" dirty="0"/>
              <a:t>Anamorfosi ottica</a:t>
            </a:r>
          </a:p>
        </p:txBody>
      </p:sp>
      <p:pic>
        <p:nvPicPr>
          <p:cNvPr id="4" name="Segnaposto contenuto 3">
            <a:extLst>
              <a:ext uri="{FF2B5EF4-FFF2-40B4-BE49-F238E27FC236}">
                <a16:creationId xmlns:a16="http://schemas.microsoft.com/office/drawing/2014/main" id="{9D6DB56B-4BC7-4DBA-9ED4-0DF823F218B5}"/>
              </a:ext>
            </a:extLst>
          </p:cNvPr>
          <p:cNvPicPr>
            <a:picLocks noGrp="1" noChangeAspect="1"/>
          </p:cNvPicPr>
          <p:nvPr>
            <p:ph idx="1"/>
          </p:nvPr>
        </p:nvPicPr>
        <p:blipFill>
          <a:blip r:embed="rId2"/>
          <a:stretch>
            <a:fillRect/>
          </a:stretch>
        </p:blipFill>
        <p:spPr>
          <a:xfrm>
            <a:off x="594412" y="1789514"/>
            <a:ext cx="3015687" cy="2261765"/>
          </a:xfrm>
          <a:prstGeom prst="rect">
            <a:avLst/>
          </a:prstGeom>
        </p:spPr>
      </p:pic>
      <p:sp>
        <p:nvSpPr>
          <p:cNvPr id="6" name="CasellaDiTesto 5">
            <a:extLst>
              <a:ext uri="{FF2B5EF4-FFF2-40B4-BE49-F238E27FC236}">
                <a16:creationId xmlns:a16="http://schemas.microsoft.com/office/drawing/2014/main" id="{8F5779F9-F402-4136-97DF-8E0DAC845ED1}"/>
              </a:ext>
            </a:extLst>
          </p:cNvPr>
          <p:cNvSpPr txBox="1"/>
          <p:nvPr/>
        </p:nvSpPr>
        <p:spPr>
          <a:xfrm>
            <a:off x="3963389" y="1650622"/>
            <a:ext cx="7258792" cy="4801314"/>
          </a:xfrm>
          <a:prstGeom prst="rect">
            <a:avLst/>
          </a:prstGeom>
          <a:noFill/>
        </p:spPr>
        <p:txBody>
          <a:bodyPr wrap="square">
            <a:spAutoFit/>
          </a:bodyPr>
          <a:lstStyle/>
          <a:p>
            <a:pPr algn="l"/>
            <a:r>
              <a:rPr lang="it-IT" b="0" i="0" dirty="0">
                <a:solidFill>
                  <a:srgbClr val="333333"/>
                </a:solidFill>
                <a:effectLst/>
                <a:latin typeface="Arial" panose="020B0604020202020204" pitchFamily="34" charset="0"/>
              </a:rPr>
              <a:t>Le anamorfosi ottiche sono tracciate su superfici bidimensionali (piane nei casi più semplici) e osservabili direttamente a occhio nudo (”per radium </a:t>
            </a:r>
            <a:r>
              <a:rPr lang="it-IT" b="0" i="0" dirty="0" err="1">
                <a:solidFill>
                  <a:srgbClr val="333333"/>
                </a:solidFill>
                <a:effectLst/>
                <a:latin typeface="Arial" panose="020B0604020202020204" pitchFamily="34" charset="0"/>
              </a:rPr>
              <a:t>directum</a:t>
            </a:r>
            <a:r>
              <a:rPr lang="it-IT" b="0" i="0" dirty="0">
                <a:solidFill>
                  <a:srgbClr val="333333"/>
                </a:solidFill>
                <a:effectLst/>
                <a:latin typeface="Arial" panose="020B0604020202020204" pitchFamily="34" charset="0"/>
              </a:rPr>
              <a:t>”). Nella costruzione si seguono le leggi geometriche della prospettiva normale, ma si trasgredisce alle norme del codice prospettico dominante tra Quattrocento e Cinquecento, nel quale:</a:t>
            </a:r>
          </a:p>
          <a:p>
            <a:pPr algn="l">
              <a:buFont typeface="Arial" panose="020B0604020202020204" pitchFamily="34" charset="0"/>
              <a:buChar char="•"/>
            </a:pPr>
            <a:r>
              <a:rPr lang="it-IT" b="0" i="0" dirty="0">
                <a:solidFill>
                  <a:srgbClr val="333333"/>
                </a:solidFill>
                <a:effectLst/>
                <a:latin typeface="Arial" panose="020B0604020202020204" pitchFamily="34" charset="0"/>
              </a:rPr>
              <a:t>l’occhio e l’osservatore sono in posizione frontale;</a:t>
            </a:r>
          </a:p>
          <a:p>
            <a:pPr algn="l">
              <a:buFont typeface="Arial" panose="020B0604020202020204" pitchFamily="34" charset="0"/>
              <a:buChar char="•"/>
            </a:pPr>
            <a:r>
              <a:rPr lang="it-IT" b="0" i="0" dirty="0">
                <a:solidFill>
                  <a:srgbClr val="333333"/>
                </a:solidFill>
                <a:effectLst/>
                <a:latin typeface="Arial" panose="020B0604020202020204" pitchFamily="34" charset="0"/>
              </a:rPr>
              <a:t>il punto di distanza consente un angolo visivo inferiore a 90°;</a:t>
            </a:r>
          </a:p>
          <a:p>
            <a:pPr algn="l">
              <a:buFont typeface="Arial" panose="020B0604020202020204" pitchFamily="34" charset="0"/>
              <a:buChar char="•"/>
            </a:pPr>
            <a:r>
              <a:rPr lang="it-IT" b="0" i="0" dirty="0">
                <a:solidFill>
                  <a:srgbClr val="333333"/>
                </a:solidFill>
                <a:effectLst/>
                <a:latin typeface="Arial" panose="020B0604020202020204" pitchFamily="34" charset="0"/>
              </a:rPr>
              <a:t>l’altezza dell’orizzonte corrisponde a una statura normale.</a:t>
            </a:r>
          </a:p>
          <a:p>
            <a:pPr algn="l"/>
            <a:r>
              <a:rPr lang="it-IT" b="0" i="0" dirty="0">
                <a:solidFill>
                  <a:srgbClr val="333333"/>
                </a:solidFill>
                <a:effectLst/>
                <a:latin typeface="Arial" panose="020B0604020202020204" pitchFamily="34" charset="0"/>
              </a:rPr>
              <a:t>Invece nelle anamorfosi ottiche:</a:t>
            </a:r>
          </a:p>
          <a:p>
            <a:pPr algn="l">
              <a:buFont typeface="Arial" panose="020B0604020202020204" pitchFamily="34" charset="0"/>
              <a:buChar char="•"/>
            </a:pPr>
            <a:r>
              <a:rPr lang="it-IT" b="0" i="0" dirty="0">
                <a:solidFill>
                  <a:srgbClr val="333333"/>
                </a:solidFill>
                <a:effectLst/>
                <a:latin typeface="Arial" panose="020B0604020202020204" pitchFamily="34" charset="0"/>
              </a:rPr>
              <a:t>la posizione del punto di vista è fortemente laterale, in modo che tutti i raggi visuali colpiscano l'oggetto molto obliquamente;</a:t>
            </a:r>
          </a:p>
          <a:p>
            <a:pPr algn="l">
              <a:buFont typeface="Arial" panose="020B0604020202020204" pitchFamily="34" charset="0"/>
              <a:buChar char="•"/>
            </a:pPr>
            <a:r>
              <a:rPr lang="it-IT" b="0" i="0" dirty="0">
                <a:solidFill>
                  <a:srgbClr val="333333"/>
                </a:solidFill>
                <a:effectLst/>
                <a:latin typeface="Arial" panose="020B0604020202020204" pitchFamily="34" charset="0"/>
              </a:rPr>
              <a:t>il punto di distanza è vicino al punto di fuga;</a:t>
            </a:r>
          </a:p>
          <a:p>
            <a:pPr algn="l">
              <a:buFont typeface="Arial" panose="020B0604020202020204" pitchFamily="34" charset="0"/>
              <a:buChar char="•"/>
            </a:pPr>
            <a:r>
              <a:rPr lang="it-IT" b="0" i="0" dirty="0">
                <a:solidFill>
                  <a:srgbClr val="333333"/>
                </a:solidFill>
                <a:effectLst/>
                <a:latin typeface="Arial" panose="020B0604020202020204" pitchFamily="34" charset="0"/>
              </a:rPr>
              <a:t>l'altezza dell'orizzonte può essere scelta arbitrariamente</a:t>
            </a:r>
          </a:p>
          <a:p>
            <a:pPr algn="l"/>
            <a:r>
              <a:rPr lang="it-IT" b="0" i="0" dirty="0">
                <a:solidFill>
                  <a:srgbClr val="333333"/>
                </a:solidFill>
                <a:effectLst/>
                <a:latin typeface="Arial" panose="020B0604020202020204" pitchFamily="34" charset="0"/>
              </a:rPr>
              <a:t> </a:t>
            </a:r>
          </a:p>
          <a:p>
            <a:pPr algn="l"/>
            <a:r>
              <a:rPr lang="it-IT" b="0" i="0" dirty="0">
                <a:solidFill>
                  <a:srgbClr val="333333"/>
                </a:solidFill>
                <a:effectLst/>
                <a:latin typeface="Arial" panose="020B0604020202020204" pitchFamily="34" charset="0"/>
              </a:rPr>
              <a:t>Per riconoscere l’oggetto rappresentato è necessario collocarsi esattamente nel punto di vista scelto dal disegnatore</a:t>
            </a:r>
          </a:p>
        </p:txBody>
      </p:sp>
    </p:spTree>
    <p:extLst>
      <p:ext uri="{BB962C8B-B14F-4D97-AF65-F5344CB8AC3E}">
        <p14:creationId xmlns:p14="http://schemas.microsoft.com/office/powerpoint/2010/main" val="293526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amorfosi ottica">
            <a:hlinkClick r:id="" action="ppaction://media"/>
            <a:extLst>
              <a:ext uri="{FF2B5EF4-FFF2-40B4-BE49-F238E27FC236}">
                <a16:creationId xmlns:a16="http://schemas.microsoft.com/office/drawing/2014/main" id="{FAE37DD8-8E36-467A-A674-60B515A8C2E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1262" r="758" b="9320"/>
          <a:stretch/>
        </p:blipFill>
        <p:spPr>
          <a:xfrm>
            <a:off x="3195638" y="2315688"/>
            <a:ext cx="5758357" cy="3455720"/>
          </a:xfrm>
        </p:spPr>
      </p:pic>
    </p:spTree>
    <p:extLst>
      <p:ext uri="{BB962C8B-B14F-4D97-AF65-F5344CB8AC3E}">
        <p14:creationId xmlns:p14="http://schemas.microsoft.com/office/powerpoint/2010/main" val="154200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8550C5DD-3F96-D041-83D6-9A0499592C80}"/>
              </a:ext>
            </a:extLst>
          </p:cNvPr>
          <p:cNvSpPr txBox="1"/>
          <p:nvPr/>
        </p:nvSpPr>
        <p:spPr>
          <a:xfrm>
            <a:off x="2449690" y="1265000"/>
            <a:ext cx="9742310" cy="1477328"/>
          </a:xfrm>
          <a:prstGeom prst="rect">
            <a:avLst/>
          </a:prstGeom>
          <a:noFill/>
          <a:ln>
            <a:noFill/>
          </a:ln>
        </p:spPr>
        <p:txBody>
          <a:bodyPr wrap="square" rtlCol="0">
            <a:spAutoFit/>
          </a:bodyPr>
          <a:lstStyle/>
          <a:p>
            <a:pPr algn="ctr"/>
            <a:r>
              <a:rPr lang="it-IT" i="1" dirty="0">
                <a:latin typeface="Helvetica Neue" panose="02000503000000020004" pitchFamily="2" charset="0"/>
                <a:ea typeface="Helvetica Neue" panose="02000503000000020004" pitchFamily="2" charset="0"/>
                <a:cs typeface="Helvetica Neue" panose="02000503000000020004" pitchFamily="2" charset="0"/>
              </a:rPr>
              <a:t>La difesa delle arti meccaniche dalla accusa di indegnità il rifiuto di fare coincidere l’orizzonte della cultura con quello delle arti liberali e le operazioni pratiche con il lavoro servile implicavano in realtà l’abbandono di una millenaria immagine della scienza, implicavano la fine di una distinzione di essenza fra il conoscere e il fare” </a:t>
            </a:r>
            <a:br>
              <a:rPr lang="it-IT" i="1" dirty="0">
                <a:latin typeface="Helvetica Neue" panose="02000503000000020004" pitchFamily="2" charset="0"/>
                <a:ea typeface="Helvetica Neue" panose="02000503000000020004" pitchFamily="2" charset="0"/>
                <a:cs typeface="Helvetica Neue" panose="02000503000000020004" pitchFamily="2" charset="0"/>
              </a:rPr>
            </a:br>
            <a:r>
              <a:rPr lang="it-IT" dirty="0">
                <a:latin typeface="Helvetica Neue" panose="02000503000000020004" pitchFamily="2" charset="0"/>
                <a:ea typeface="Helvetica Neue" panose="02000503000000020004" pitchFamily="2" charset="0"/>
                <a:cs typeface="Helvetica Neue" panose="02000503000000020004" pitchFamily="2" charset="0"/>
              </a:rPr>
              <a:t>(P. Rossi </a:t>
            </a:r>
            <a:r>
              <a:rPr lang="it-IT" i="1" dirty="0">
                <a:latin typeface="Helvetica Neue" panose="02000503000000020004" pitchFamily="2" charset="0"/>
                <a:ea typeface="Helvetica Neue" panose="02000503000000020004" pitchFamily="2" charset="0"/>
                <a:cs typeface="Helvetica Neue" panose="02000503000000020004" pitchFamily="2" charset="0"/>
              </a:rPr>
              <a:t>: La nascita della Scienza moderna in Europa</a:t>
            </a:r>
            <a:r>
              <a:rPr lang="it-IT" dirty="0">
                <a:latin typeface="Helvetica Neue" panose="02000503000000020004" pitchFamily="2" charset="0"/>
                <a:ea typeface="Helvetica Neue" panose="02000503000000020004" pitchFamily="2" charset="0"/>
                <a:cs typeface="Helvetica Neue" panose="02000503000000020004" pitchFamily="2" charset="0"/>
              </a:rPr>
              <a:t>)</a:t>
            </a:r>
            <a:r>
              <a:rPr lang="it-IT" i="1"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18" name="CasellaDiTesto 17">
            <a:extLst>
              <a:ext uri="{FF2B5EF4-FFF2-40B4-BE49-F238E27FC236}">
                <a16:creationId xmlns:a16="http://schemas.microsoft.com/office/drawing/2014/main" id="{02FCA98A-1264-4D42-9A4F-CA6F0C193E57}"/>
              </a:ext>
            </a:extLst>
          </p:cNvPr>
          <p:cNvSpPr txBox="1"/>
          <p:nvPr/>
        </p:nvSpPr>
        <p:spPr>
          <a:xfrm>
            <a:off x="304799" y="4238634"/>
            <a:ext cx="11684000" cy="1477328"/>
          </a:xfrm>
          <a:prstGeom prst="rect">
            <a:avLst/>
          </a:prstGeom>
          <a:noFill/>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Tali strumenti sono macchine matematiche in quanto il loro scopo fondamentale (indipendentemente dall’uso che si farà poi della macchina stessa) è risolvere questo problema: obbligare un punto o un segmento o una figura geometrica qualsiasi (sostenuti da un opportuno supporto materiale che li renda visibili) a muoversi nello spazio o a subire trasformazioni seguendo una legge predeterminata astrattamente e matematicamente. </a:t>
            </a:r>
            <a:br>
              <a:rPr lang="it-IT" dirty="0">
                <a:latin typeface="Helvetica Neue" panose="02000503000000020004" pitchFamily="2" charset="0"/>
                <a:ea typeface="Helvetica Neue" panose="02000503000000020004" pitchFamily="2" charset="0"/>
                <a:cs typeface="Helvetica Neue" panose="02000503000000020004" pitchFamily="2" charset="0"/>
              </a:rPr>
            </a:br>
            <a:endParaRPr lang="it-IT"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ttangolo 4">
            <a:extLst>
              <a:ext uri="{FF2B5EF4-FFF2-40B4-BE49-F238E27FC236}">
                <a16:creationId xmlns:a16="http://schemas.microsoft.com/office/drawing/2014/main" id="{D31EA6F8-1232-B948-9037-042DD9DAC6EB}"/>
              </a:ext>
            </a:extLst>
          </p:cNvPr>
          <p:cNvSpPr/>
          <p:nvPr/>
        </p:nvSpPr>
        <p:spPr>
          <a:xfrm>
            <a:off x="2686756" y="2789047"/>
            <a:ext cx="9313333" cy="1477328"/>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Troviamo la descrizione di strumenti nei trattati dei matematici a partire dal ‘500. Ad esempio Cavalieri (1598-1647, Lo specchio ustorio), dopo aver descritto dettagliatamente le proprietà delle coniche, sostiene che “</a:t>
            </a:r>
            <a:r>
              <a:rPr lang="it-IT" i="1" dirty="0">
                <a:latin typeface="Helvetica Neue" panose="02000503000000020004" pitchFamily="2" charset="0"/>
                <a:ea typeface="Helvetica Neue" panose="02000503000000020004" pitchFamily="2" charset="0"/>
                <a:cs typeface="Helvetica Neue" panose="02000503000000020004" pitchFamily="2" charset="0"/>
              </a:rPr>
              <a:t>non ci potranno arrecare le utilità da noi accennate, se non anco non sapessimo descriverle, e farle in materia</a:t>
            </a:r>
            <a:r>
              <a:rPr lang="it-IT" dirty="0">
                <a:latin typeface="Helvetica Neue" panose="02000503000000020004" pitchFamily="2" charset="0"/>
                <a:ea typeface="Helvetica Neue" panose="02000503000000020004" pitchFamily="2" charset="0"/>
                <a:cs typeface="Helvetica Neue" panose="02000503000000020004" pitchFamily="2" charset="0"/>
              </a:rPr>
              <a:t>” e descrive due tipi di strumenti, quelli di “</a:t>
            </a:r>
            <a:r>
              <a:rPr lang="it-IT" i="1" dirty="0" err="1">
                <a:latin typeface="Helvetica Neue" panose="02000503000000020004" pitchFamily="2" charset="0"/>
                <a:ea typeface="Helvetica Neue" panose="02000503000000020004" pitchFamily="2" charset="0"/>
                <a:cs typeface="Helvetica Neue" panose="02000503000000020004" pitchFamily="2" charset="0"/>
              </a:rPr>
              <a:t>invention</a:t>
            </a:r>
            <a:r>
              <a:rPr lang="it-IT" i="1" dirty="0">
                <a:latin typeface="Helvetica Neue" panose="02000503000000020004" pitchFamily="2" charset="0"/>
                <a:ea typeface="Helvetica Neue" panose="02000503000000020004" pitchFamily="2" charset="0"/>
                <a:cs typeface="Helvetica Neue" panose="02000503000000020004" pitchFamily="2" charset="0"/>
              </a:rPr>
              <a:t> solida” e quelli di “</a:t>
            </a:r>
            <a:r>
              <a:rPr lang="it-IT" i="1" dirty="0" err="1">
                <a:latin typeface="Helvetica Neue" panose="02000503000000020004" pitchFamily="2" charset="0"/>
                <a:ea typeface="Helvetica Neue" panose="02000503000000020004" pitchFamily="2" charset="0"/>
                <a:cs typeface="Helvetica Neue" panose="02000503000000020004" pitchFamily="2" charset="0"/>
              </a:rPr>
              <a:t>invention</a:t>
            </a:r>
            <a:r>
              <a:rPr lang="it-IT" i="1" dirty="0">
                <a:latin typeface="Helvetica Neue" panose="02000503000000020004" pitchFamily="2" charset="0"/>
                <a:ea typeface="Helvetica Neue" panose="02000503000000020004" pitchFamily="2" charset="0"/>
                <a:cs typeface="Helvetica Neue" panose="02000503000000020004" pitchFamily="2" charset="0"/>
              </a:rPr>
              <a:t> piana</a:t>
            </a:r>
            <a:r>
              <a:rPr lang="it-IT"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24" name="Immagine 23">
            <a:extLst>
              <a:ext uri="{FF2B5EF4-FFF2-40B4-BE49-F238E27FC236}">
                <a16:creationId xmlns:a16="http://schemas.microsoft.com/office/drawing/2014/main" id="{5195E9A3-DF9F-6042-BF5C-637491F55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84" y="1186369"/>
            <a:ext cx="1734339" cy="2782028"/>
          </a:xfrm>
          <a:prstGeom prst="rect">
            <a:avLst/>
          </a:prstGeom>
        </p:spPr>
      </p:pic>
      <p:sp>
        <p:nvSpPr>
          <p:cNvPr id="2" name="Rettangolo 1">
            <a:extLst>
              <a:ext uri="{FF2B5EF4-FFF2-40B4-BE49-F238E27FC236}">
                <a16:creationId xmlns:a16="http://schemas.microsoft.com/office/drawing/2014/main" id="{BC761BEE-34D6-1B45-B265-2E9B9D77F585}"/>
              </a:ext>
            </a:extLst>
          </p:cNvPr>
          <p:cNvSpPr/>
          <p:nvPr/>
        </p:nvSpPr>
        <p:spPr>
          <a:xfrm>
            <a:off x="316089" y="5366632"/>
            <a:ext cx="11875911" cy="1067343"/>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La macchina diventa allora raffigurazione concreta, materializzazione di quella legge; non interessa la forza motrice né la maggiore o minore complessità del meccanismo, né la sua natura, né il livello di precisione ed efficienza, importa solo che la macchina sia fedele oggettivazione della legge.</a:t>
            </a:r>
          </a:p>
          <a:p>
            <a:pPr algn="just">
              <a:lnSpc>
                <a:spcPts val="1197"/>
              </a:lnSpc>
            </a:pPr>
            <a:r>
              <a:rPr lang="it-IT" sz="871" dirty="0">
                <a:latin typeface="Helvetica Neue" panose="02000503000000020004" pitchFamily="2" charset="0"/>
                <a:ea typeface="Helvetica Neue" panose="02000503000000020004" pitchFamily="2" charset="0"/>
                <a:cs typeface="Helvetica Neue" panose="02000503000000020004" pitchFamily="2" charset="0"/>
              </a:rPr>
              <a:t> </a:t>
            </a:r>
            <a:endParaRPr lang="it-IT" sz="871" dirty="0"/>
          </a:p>
        </p:txBody>
      </p:sp>
      <p:sp>
        <p:nvSpPr>
          <p:cNvPr id="4" name="CasellaDiTesto 3">
            <a:extLst>
              <a:ext uri="{FF2B5EF4-FFF2-40B4-BE49-F238E27FC236}">
                <a16:creationId xmlns:a16="http://schemas.microsoft.com/office/drawing/2014/main" id="{A1443484-90B0-4433-9866-75C540098DA7}"/>
              </a:ext>
            </a:extLst>
          </p:cNvPr>
          <p:cNvSpPr txBox="1"/>
          <p:nvPr/>
        </p:nvSpPr>
        <p:spPr>
          <a:xfrm flipH="1">
            <a:off x="865784" y="495883"/>
            <a:ext cx="10114845" cy="584775"/>
          </a:xfrm>
          <a:prstGeom prst="rect">
            <a:avLst/>
          </a:prstGeom>
          <a:noFill/>
        </p:spPr>
        <p:txBody>
          <a:bodyPr wrap="square" rtlCol="0">
            <a:spAutoFit/>
          </a:bodyPr>
          <a:lstStyle/>
          <a:p>
            <a:r>
              <a:rPr lang="it-IT" sz="3200" b="1" dirty="0"/>
              <a:t>Strumenti di «</a:t>
            </a:r>
            <a:r>
              <a:rPr lang="it-IT" sz="3200" b="1" dirty="0" err="1"/>
              <a:t>invention</a:t>
            </a:r>
            <a:r>
              <a:rPr lang="it-IT" sz="3200" b="1" dirty="0"/>
              <a:t> piana»</a:t>
            </a:r>
            <a:endParaRPr lang="it-IT" sz="1252" b="1" dirty="0"/>
          </a:p>
        </p:txBody>
      </p:sp>
    </p:spTree>
    <p:extLst>
      <p:ext uri="{BB962C8B-B14F-4D97-AF65-F5344CB8AC3E}">
        <p14:creationId xmlns:p14="http://schemas.microsoft.com/office/powerpoint/2010/main" val="281065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99637F-DB50-4C4E-9BFE-BB2C3D15701A}"/>
              </a:ext>
            </a:extLst>
          </p:cNvPr>
          <p:cNvSpPr>
            <a:spLocks noGrp="1"/>
          </p:cNvSpPr>
          <p:nvPr>
            <p:ph type="title"/>
          </p:nvPr>
        </p:nvSpPr>
        <p:spPr>
          <a:xfrm>
            <a:off x="1199444" y="214272"/>
            <a:ext cx="10515600" cy="1325563"/>
          </a:xfrm>
        </p:spPr>
        <p:txBody>
          <a:bodyPr/>
          <a:lstStyle/>
          <a:p>
            <a:pPr algn="ctr"/>
            <a:r>
              <a:rPr lang="it-IT" dirty="0"/>
              <a:t>Parabolografo del Cavalieri</a:t>
            </a:r>
          </a:p>
        </p:txBody>
      </p:sp>
      <p:pic>
        <p:nvPicPr>
          <p:cNvPr id="4" name="Segnaposto contenuto 3">
            <a:extLst>
              <a:ext uri="{FF2B5EF4-FFF2-40B4-BE49-F238E27FC236}">
                <a16:creationId xmlns:a16="http://schemas.microsoft.com/office/drawing/2014/main" id="{170EC847-B34B-4691-800E-931A52F2311D}"/>
              </a:ext>
            </a:extLst>
          </p:cNvPr>
          <p:cNvPicPr>
            <a:picLocks noGrp="1" noChangeAspect="1"/>
          </p:cNvPicPr>
          <p:nvPr>
            <p:ph idx="1"/>
          </p:nvPr>
        </p:nvPicPr>
        <p:blipFill>
          <a:blip r:embed="rId2"/>
          <a:stretch>
            <a:fillRect/>
          </a:stretch>
        </p:blipFill>
        <p:spPr>
          <a:xfrm>
            <a:off x="220133" y="1075891"/>
            <a:ext cx="3730978" cy="2101355"/>
          </a:xfrm>
          <a:prstGeom prst="rect">
            <a:avLst/>
          </a:prstGeom>
        </p:spPr>
      </p:pic>
      <p:sp>
        <p:nvSpPr>
          <p:cNvPr id="6" name="CasellaDiTesto 5">
            <a:extLst>
              <a:ext uri="{FF2B5EF4-FFF2-40B4-BE49-F238E27FC236}">
                <a16:creationId xmlns:a16="http://schemas.microsoft.com/office/drawing/2014/main" id="{70DC451D-3F07-4C83-A4ED-2462973E3A2C}"/>
              </a:ext>
            </a:extLst>
          </p:cNvPr>
          <p:cNvSpPr txBox="1"/>
          <p:nvPr/>
        </p:nvSpPr>
        <p:spPr>
          <a:xfrm>
            <a:off x="3951111" y="1570878"/>
            <a:ext cx="7845778" cy="1477328"/>
          </a:xfrm>
          <a:prstGeom prst="rect">
            <a:avLst/>
          </a:prstGeom>
          <a:noFill/>
        </p:spPr>
        <p:txBody>
          <a:bodyPr wrap="square">
            <a:spAutoFit/>
          </a:bodyPr>
          <a:lstStyle/>
          <a:p>
            <a:r>
              <a:rPr lang="it-IT" dirty="0">
                <a:latin typeface="Helvetica Neue" panose="02000503000000020004"/>
              </a:rPr>
              <a:t>Questa macchina incorpora, come propria legge il "sintomo" di </a:t>
            </a:r>
            <a:r>
              <a:rPr lang="it-IT" dirty="0" err="1">
                <a:latin typeface="Helvetica Neue" panose="02000503000000020004"/>
              </a:rPr>
              <a:t>Menecmo</a:t>
            </a:r>
            <a:r>
              <a:rPr lang="it-IT" dirty="0">
                <a:latin typeface="Helvetica Neue" panose="02000503000000020004"/>
              </a:rPr>
              <a:t>: ma ne altera profondamente la percezione teorica. Infatti la proporzione di </a:t>
            </a:r>
            <a:r>
              <a:rPr lang="it-IT" dirty="0" err="1">
                <a:latin typeface="Helvetica Neue" panose="02000503000000020004"/>
              </a:rPr>
              <a:t>Menecmo</a:t>
            </a:r>
            <a:r>
              <a:rPr lang="it-IT" dirty="0">
                <a:latin typeface="Helvetica Neue" panose="02000503000000020004"/>
              </a:rPr>
              <a:t> perde qui il carattere di verità statica, da contemplare dentro a un oggetto dato: diviene "operante", governa la macchina, costruisce la conica. </a:t>
            </a:r>
          </a:p>
        </p:txBody>
      </p:sp>
      <p:sp>
        <p:nvSpPr>
          <p:cNvPr id="8" name="CasellaDiTesto 7">
            <a:extLst>
              <a:ext uri="{FF2B5EF4-FFF2-40B4-BE49-F238E27FC236}">
                <a16:creationId xmlns:a16="http://schemas.microsoft.com/office/drawing/2014/main" id="{D6B427C2-906F-4526-9EF2-7187434CB0EC}"/>
              </a:ext>
            </a:extLst>
          </p:cNvPr>
          <p:cNvSpPr txBox="1"/>
          <p:nvPr/>
        </p:nvSpPr>
        <p:spPr>
          <a:xfrm>
            <a:off x="220133" y="3047750"/>
            <a:ext cx="11751733" cy="3693319"/>
          </a:xfrm>
          <a:prstGeom prst="rect">
            <a:avLst/>
          </a:prstGeom>
          <a:noFill/>
        </p:spPr>
        <p:txBody>
          <a:bodyPr wrap="square">
            <a:spAutoFit/>
          </a:bodyPr>
          <a:lstStyle/>
          <a:p>
            <a:r>
              <a:rPr lang="it-IT" dirty="0">
                <a:latin typeface="Helvetica Neue" panose="02000503000000020004"/>
              </a:rPr>
              <a:t>Inoltre è una proprietà attiva nel piano in quanto ogni legame della curva col cono di sostegno è eliminato (il lato retto è qui la distanza fissa tra due punti del telaio mobile). Strumenti di questo tipo mettono in evidenza come i diversi punti della curva devono essere posizionati in un piano rispetto a un sistema di riferimento (parti fisse del meccanismo) che può essere scelto ad arbitrio: producono quindi e rafforzano alcune schematizzazioni astratte necessarie alla costruzione futura della identità curva-equazione.</a:t>
            </a:r>
          </a:p>
          <a:p>
            <a:r>
              <a:rPr lang="it-IT" dirty="0">
                <a:latin typeface="Helvetica Neue" panose="02000503000000020004"/>
              </a:rPr>
              <a:t>Lungo la scanalatura rettilinea AB praticata in un piano p scorre un segmento CK (materializzato in legno o metallo) di lunghezza k prestabilita. Al suo estremo C è vincolata rigidamente, in direzione perpendicolare a CK, una asta CV, giacente su p. Quando l’angolo retto KCV si muove, trascina con sé un altro angolo retto AVK (materializzato anch’esso in legno o metallo), che ha i lati VA e VK costretti a passare, rispettivamente, per i punti A e K.</a:t>
            </a:r>
          </a:p>
          <a:p>
            <a:r>
              <a:rPr lang="it-IT" dirty="0">
                <a:latin typeface="Helvetica Neue" panose="02000503000000020004"/>
              </a:rPr>
              <a:t>Durante il movimento, in ogni istante AVK è un triangolo rettangolo (variabile) di cui VC rappresenta l’altezza relativa alla ipotenusa e AK l’ipotenusa. Possiamo applicare ad esso il teorema di Euclide: si ricava (VC´VC) = (CK´CA) = (</a:t>
            </a:r>
            <a:r>
              <a:rPr lang="it-IT" dirty="0" err="1">
                <a:latin typeface="Helvetica Neue" panose="02000503000000020004"/>
              </a:rPr>
              <a:t>k´CA</a:t>
            </a:r>
            <a:r>
              <a:rPr lang="it-IT" dirty="0">
                <a:latin typeface="Helvetica Neue" panose="02000503000000020004"/>
              </a:rPr>
              <a:t>), proprietà caratteristica della parabola (ponendo CA = x, VC = y, si scrive  y2=</a:t>
            </a:r>
            <a:r>
              <a:rPr lang="it-IT" dirty="0" err="1">
                <a:latin typeface="Helvetica Neue" panose="02000503000000020004"/>
              </a:rPr>
              <a:t>kx</a:t>
            </a:r>
            <a:r>
              <a:rPr lang="it-IT" dirty="0">
                <a:latin typeface="Helvetica Neue" panose="02000503000000020004"/>
              </a:rPr>
              <a:t>).</a:t>
            </a:r>
          </a:p>
        </p:txBody>
      </p:sp>
    </p:spTree>
    <p:extLst>
      <p:ext uri="{BB962C8B-B14F-4D97-AF65-F5344CB8AC3E}">
        <p14:creationId xmlns:p14="http://schemas.microsoft.com/office/powerpoint/2010/main" val="3477795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F84B87-3A8F-46A5-9BCE-6633557F66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1505" y="1825625"/>
            <a:ext cx="6008990" cy="4351338"/>
          </a:xfrm>
        </p:spPr>
      </p:pic>
    </p:spTree>
    <p:extLst>
      <p:ext uri="{BB962C8B-B14F-4D97-AF65-F5344CB8AC3E}">
        <p14:creationId xmlns:p14="http://schemas.microsoft.com/office/powerpoint/2010/main" val="2291938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E1CA87-99F8-4A15-A84D-ED24A4974513}"/>
              </a:ext>
            </a:extLst>
          </p:cNvPr>
          <p:cNvSpPr>
            <a:spLocks noGrp="1"/>
          </p:cNvSpPr>
          <p:nvPr>
            <p:ph type="title"/>
          </p:nvPr>
        </p:nvSpPr>
        <p:spPr>
          <a:xfrm>
            <a:off x="977587" y="365124"/>
            <a:ext cx="10515600" cy="1325563"/>
          </a:xfrm>
        </p:spPr>
        <p:txBody>
          <a:bodyPr/>
          <a:lstStyle/>
          <a:p>
            <a:pPr algn="ctr"/>
            <a:r>
              <a:rPr lang="it-IT" dirty="0"/>
              <a:t>Ellissografo di Proclo</a:t>
            </a:r>
          </a:p>
        </p:txBody>
      </p:sp>
      <p:pic>
        <p:nvPicPr>
          <p:cNvPr id="4" name="Segnaposto contenuto 3">
            <a:extLst>
              <a:ext uri="{FF2B5EF4-FFF2-40B4-BE49-F238E27FC236}">
                <a16:creationId xmlns:a16="http://schemas.microsoft.com/office/drawing/2014/main" id="{443924AE-3164-48F7-9070-594C82CE9374}"/>
              </a:ext>
            </a:extLst>
          </p:cNvPr>
          <p:cNvPicPr>
            <a:picLocks noGrp="1" noChangeAspect="1"/>
          </p:cNvPicPr>
          <p:nvPr>
            <p:ph idx="1"/>
          </p:nvPr>
        </p:nvPicPr>
        <p:blipFill>
          <a:blip r:embed="rId2"/>
          <a:stretch>
            <a:fillRect/>
          </a:stretch>
        </p:blipFill>
        <p:spPr>
          <a:xfrm>
            <a:off x="698813" y="1117390"/>
            <a:ext cx="3282244" cy="3247511"/>
          </a:xfrm>
          <a:prstGeom prst="rect">
            <a:avLst/>
          </a:prstGeom>
        </p:spPr>
      </p:pic>
      <p:sp>
        <p:nvSpPr>
          <p:cNvPr id="6" name="CasellaDiTesto 5">
            <a:extLst>
              <a:ext uri="{FF2B5EF4-FFF2-40B4-BE49-F238E27FC236}">
                <a16:creationId xmlns:a16="http://schemas.microsoft.com/office/drawing/2014/main" id="{36AEAA38-6243-4539-B70C-73AFA92E1109}"/>
              </a:ext>
            </a:extLst>
          </p:cNvPr>
          <p:cNvSpPr txBox="1"/>
          <p:nvPr/>
        </p:nvSpPr>
        <p:spPr>
          <a:xfrm>
            <a:off x="5102578" y="2037644"/>
            <a:ext cx="6583527" cy="1200329"/>
          </a:xfrm>
          <a:prstGeom prst="rect">
            <a:avLst/>
          </a:prstGeom>
          <a:noFill/>
        </p:spPr>
        <p:txBody>
          <a:bodyPr wrap="square">
            <a:spAutoFit/>
          </a:bodyPr>
          <a:lstStyle/>
          <a:p>
            <a:r>
              <a:rPr lang="it-IT" dirty="0">
                <a:latin typeface="Helvetica Neue" panose="02000503000000020004"/>
              </a:rPr>
              <a:t>A Proclo è attribuito il teorema secondo il quale se un segmento di data lunghezza si muove mantenendo i suoi punti estremi su due rette che si intersecano, un punto giacente sul segmento descriverà una porzione di ellisse </a:t>
            </a:r>
          </a:p>
        </p:txBody>
      </p:sp>
      <p:pic>
        <p:nvPicPr>
          <p:cNvPr id="7" name="Immagine 6">
            <a:extLst>
              <a:ext uri="{FF2B5EF4-FFF2-40B4-BE49-F238E27FC236}">
                <a16:creationId xmlns:a16="http://schemas.microsoft.com/office/drawing/2014/main" id="{4E9B3813-D988-40A8-AF73-ECF27258B03E}"/>
              </a:ext>
            </a:extLst>
          </p:cNvPr>
          <p:cNvPicPr>
            <a:picLocks noChangeAspect="1"/>
          </p:cNvPicPr>
          <p:nvPr/>
        </p:nvPicPr>
        <p:blipFill>
          <a:blip r:embed="rId3"/>
          <a:stretch>
            <a:fillRect/>
          </a:stretch>
        </p:blipFill>
        <p:spPr>
          <a:xfrm>
            <a:off x="505895" y="4116854"/>
            <a:ext cx="3142857" cy="2942857"/>
          </a:xfrm>
          <a:prstGeom prst="rect">
            <a:avLst/>
          </a:prstGeom>
        </p:spPr>
      </p:pic>
      <p:sp>
        <p:nvSpPr>
          <p:cNvPr id="9" name="CasellaDiTesto 8">
            <a:extLst>
              <a:ext uri="{FF2B5EF4-FFF2-40B4-BE49-F238E27FC236}">
                <a16:creationId xmlns:a16="http://schemas.microsoft.com/office/drawing/2014/main" id="{2DFC8A2A-5DEE-4591-A3AF-5FD706E00C47}"/>
              </a:ext>
            </a:extLst>
          </p:cNvPr>
          <p:cNvSpPr txBox="1"/>
          <p:nvPr/>
        </p:nvSpPr>
        <p:spPr>
          <a:xfrm>
            <a:off x="5014372" y="3584930"/>
            <a:ext cx="6671733" cy="2585323"/>
          </a:xfrm>
          <a:prstGeom prst="rect">
            <a:avLst/>
          </a:prstGeom>
          <a:noFill/>
        </p:spPr>
        <p:txBody>
          <a:bodyPr wrap="square">
            <a:spAutoFit/>
          </a:bodyPr>
          <a:lstStyle/>
          <a:p>
            <a:r>
              <a:rPr lang="it-IT" dirty="0">
                <a:latin typeface="Helvetica Neue" panose="02000503000000020004"/>
              </a:rPr>
              <a:t>Un’asta rettilinea (di legno o metallo) può ruotare attorno a due perni A e B vincolati ad essa in modo che la distanza AB sia costante. I perni sono sorretti da cursori obbligati a scorrere entro guide rettilinee ortogonali x, y (che si intersecano in O). Una punta scrivente P può essere bloccata sull’asta in un qualsiasi punto di essa (quindi AP è costante).</a:t>
            </a:r>
          </a:p>
          <a:p>
            <a:r>
              <a:rPr lang="it-IT" dirty="0">
                <a:latin typeface="Helvetica Neue" panose="02000503000000020004"/>
              </a:rPr>
              <a:t>Quando A e B scorrono lungo x e y, P descrive una ellisse con assi di simmetria coincidenti con le guide ortogonali e semiassi di lunghezza PA e PB.</a:t>
            </a:r>
          </a:p>
        </p:txBody>
      </p:sp>
    </p:spTree>
    <p:extLst>
      <p:ext uri="{BB962C8B-B14F-4D97-AF65-F5344CB8AC3E}">
        <p14:creationId xmlns:p14="http://schemas.microsoft.com/office/powerpoint/2010/main" val="315934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B28F006-7488-451B-8610-08CC4CAD20DB}"/>
              </a:ext>
            </a:extLst>
          </p:cNvPr>
          <p:cNvSpPr txBox="1"/>
          <p:nvPr/>
        </p:nvSpPr>
        <p:spPr>
          <a:xfrm>
            <a:off x="118754" y="1"/>
            <a:ext cx="11875324" cy="6986528"/>
          </a:xfrm>
          <a:prstGeom prst="rect">
            <a:avLst/>
          </a:prstGeom>
          <a:noFill/>
        </p:spPr>
        <p:txBody>
          <a:bodyPr wrap="square" numCol="2">
            <a:spAutoFit/>
          </a:bodyPr>
          <a:lstStyle/>
          <a:p>
            <a:r>
              <a:rPr lang="it-IT" sz="1600" dirty="0">
                <a:solidFill>
                  <a:srgbClr val="000000"/>
                </a:solidFill>
                <a:latin typeface="&amp;quot"/>
              </a:rPr>
              <a:t>I prospettografi esemplificano assai bene l’integrazione tra geometria, ottica, strumentazione esatta, l’accordo tra ragionamenti astratti e abilità pratica, caratteristiche importanti della rivoluzione scientifica.</a:t>
            </a:r>
          </a:p>
          <a:p>
            <a:r>
              <a:rPr lang="it-IT" sz="1600" i="1" dirty="0">
                <a:solidFill>
                  <a:srgbClr val="000000"/>
                </a:solidFill>
                <a:latin typeface="&amp;quot"/>
              </a:rPr>
              <a:t> (strumenti: prospettografi del </a:t>
            </a:r>
            <a:r>
              <a:rPr lang="it-IT" sz="1600" i="1" dirty="0" err="1">
                <a:solidFill>
                  <a:srgbClr val="000000"/>
                </a:solidFill>
                <a:latin typeface="&amp;quot"/>
              </a:rPr>
              <a:t>Dürer</a:t>
            </a:r>
            <a:r>
              <a:rPr lang="it-IT" sz="1600" i="1" dirty="0">
                <a:solidFill>
                  <a:srgbClr val="000000"/>
                </a:solidFill>
                <a:latin typeface="&amp;quot"/>
              </a:rPr>
              <a:t> ,di </a:t>
            </a:r>
            <a:r>
              <a:rPr lang="it-IT" sz="1600" i="1" dirty="0" err="1">
                <a:solidFill>
                  <a:srgbClr val="000000"/>
                </a:solidFill>
                <a:latin typeface="&amp;quot"/>
              </a:rPr>
              <a:t>Schiener</a:t>
            </a:r>
            <a:r>
              <a:rPr lang="it-IT" sz="1600" i="1" dirty="0">
                <a:solidFill>
                  <a:srgbClr val="000000"/>
                </a:solidFill>
                <a:latin typeface="&amp;quot"/>
              </a:rPr>
              <a:t> e del Barozzi). </a:t>
            </a:r>
          </a:p>
          <a:p>
            <a:endParaRPr lang="it-IT" sz="1600" dirty="0">
              <a:solidFill>
                <a:srgbClr val="000000"/>
              </a:solidFill>
              <a:latin typeface="&amp;quot"/>
            </a:endParaRPr>
          </a:p>
          <a:p>
            <a:r>
              <a:rPr lang="it-IT" sz="1600" dirty="0">
                <a:solidFill>
                  <a:srgbClr val="000000"/>
                </a:solidFill>
                <a:latin typeface="&amp;quot"/>
              </a:rPr>
              <a:t>Un altro esempio importante della rinnovata considerazione delle arti meccaniche sono le macchine di “</a:t>
            </a:r>
            <a:r>
              <a:rPr lang="it-IT" sz="1600" dirty="0" err="1">
                <a:solidFill>
                  <a:srgbClr val="000000"/>
                </a:solidFill>
                <a:latin typeface="&amp;quot"/>
              </a:rPr>
              <a:t>invenzion</a:t>
            </a:r>
            <a:r>
              <a:rPr lang="it-IT" sz="1600" dirty="0">
                <a:solidFill>
                  <a:srgbClr val="000000"/>
                </a:solidFill>
                <a:latin typeface="&amp;quot"/>
              </a:rPr>
              <a:t> piana”: strumenti per tracciare curve che ne incorporano e materializzano le proprietà </a:t>
            </a:r>
            <a:r>
              <a:rPr lang="it-IT" sz="1600" i="1" dirty="0">
                <a:solidFill>
                  <a:srgbClr val="000000"/>
                </a:solidFill>
                <a:latin typeface="&amp;quot"/>
              </a:rPr>
              <a:t>(strumenti: </a:t>
            </a:r>
            <a:r>
              <a:rPr lang="it-IT" sz="1600" i="1" dirty="0" err="1">
                <a:solidFill>
                  <a:srgbClr val="000000"/>
                </a:solidFill>
                <a:latin typeface="&amp;quot"/>
              </a:rPr>
              <a:t>parabolografo</a:t>
            </a:r>
            <a:r>
              <a:rPr lang="it-IT" sz="1600" i="1" dirty="0">
                <a:solidFill>
                  <a:srgbClr val="000000"/>
                </a:solidFill>
                <a:latin typeface="&amp;quot"/>
              </a:rPr>
              <a:t> del Cavalieri, ellissografi di Leonardo e di Proclo)</a:t>
            </a:r>
          </a:p>
          <a:p>
            <a:endParaRPr lang="it-IT" sz="1600" dirty="0">
              <a:solidFill>
                <a:srgbClr val="000000"/>
              </a:solidFill>
              <a:latin typeface="&amp;quot"/>
            </a:endParaRPr>
          </a:p>
          <a:p>
            <a:r>
              <a:rPr lang="it-IT" sz="1600" dirty="0">
                <a:solidFill>
                  <a:srgbClr val="000000"/>
                </a:solidFill>
                <a:latin typeface="&amp;quot"/>
              </a:rPr>
              <a:t>Cartesio non aveva alcuna diffidenza per le arti meccaniche.  Con Cartesio le curve tracciate con moto continuo da meccanismi di vario tipo, sono accettate e usate nel discorso teorico, purché soddisfino ad alcune condizioni: le curve devono essere generate mediante movimenti concatenati in modo che i seguenti sono interamente determinati dai precedenti e in ogni istante si ha una conoscenza esatta dei loro rapporti. L’interesse e la fecondità dei meccanismi descritti da Cartesio non sta tanto nella costruzione meccanica come tale, ma nell’idea intellettuale che ad essa presiede, un principio di “ordine</a:t>
            </a:r>
            <a:r>
              <a:rPr lang="it-IT" sz="1600" i="1" dirty="0">
                <a:solidFill>
                  <a:srgbClr val="000000"/>
                </a:solidFill>
                <a:latin typeface="&amp;quot"/>
              </a:rPr>
              <a:t>”(strumenti: iperbolografo, trisettore, macchina per le lenti, lumache di Pascal)</a:t>
            </a:r>
          </a:p>
          <a:p>
            <a:pPr marL="0" lvl="1"/>
            <a:endParaRPr lang="it-IT" sz="1600" dirty="0">
              <a:solidFill>
                <a:srgbClr val="000000"/>
              </a:solidFill>
              <a:latin typeface="&amp;quot"/>
            </a:endParaRPr>
          </a:p>
          <a:p>
            <a:pPr marL="0" lvl="1"/>
            <a:r>
              <a:rPr lang="it-IT" sz="1600" dirty="0" err="1">
                <a:solidFill>
                  <a:srgbClr val="000000"/>
                </a:solidFill>
                <a:latin typeface="&amp;quot"/>
              </a:rPr>
              <a:t>J.Watt</a:t>
            </a:r>
            <a:r>
              <a:rPr lang="it-IT" sz="1600" dirty="0">
                <a:solidFill>
                  <a:srgbClr val="000000"/>
                </a:solidFill>
                <a:latin typeface="&amp;quot"/>
              </a:rPr>
              <a:t> nel 1784 ideò un meccanismo che consentiva di tracciare un tratto rettilineo (guida rettilinea approssimata) ma solo nel 1864 Peaucellier diede al problema una soluzione esatta con il suo inversore. </a:t>
            </a:r>
            <a:r>
              <a:rPr lang="it-IT" sz="1600" i="1" dirty="0">
                <a:solidFill>
                  <a:srgbClr val="000000"/>
                </a:solidFill>
                <a:latin typeface="&amp;quot"/>
              </a:rPr>
              <a:t>(strumenti: guide rettilinee di Watt, di Roberts e di Peaucellier).</a:t>
            </a:r>
          </a:p>
          <a:p>
            <a:pPr lvl="1"/>
            <a:endParaRPr lang="it-IT" sz="1600" dirty="0">
              <a:solidFill>
                <a:srgbClr val="000000"/>
              </a:solidFill>
              <a:latin typeface="&amp;quot"/>
            </a:endParaRPr>
          </a:p>
          <a:p>
            <a:pPr lvl="1"/>
            <a:r>
              <a:rPr lang="it-IT" sz="1600" dirty="0">
                <a:solidFill>
                  <a:srgbClr val="000000"/>
                </a:solidFill>
                <a:latin typeface="&amp;quot"/>
              </a:rPr>
              <a:t>La ricerca di guide rettilinee diede impulso allo studio dei sistemi articolati (sistemi costituiti da barre o parti rigide imperniate tra loro) da un lato per le loro applicazioni nella meccanica e dall’altro per la ricchezza e complessità della geometria in essi contenuta. </a:t>
            </a:r>
          </a:p>
          <a:p>
            <a:pPr marL="457200" lvl="2"/>
            <a:r>
              <a:rPr lang="it-IT" sz="1600" dirty="0">
                <a:solidFill>
                  <a:srgbClr val="000000"/>
                </a:solidFill>
                <a:latin typeface="&amp;quot"/>
              </a:rPr>
              <a:t>I pantografi, costituiti da sistemi articolati o da biellismi piani vengono studiati come tracciatori di curve: “La linea percorsa da un punto qualsiasi guidato da una combinazione di parti articolate è necessariamente una curva algebrica. Reciprocamente tutte le curve algebriche </a:t>
            </a:r>
            <a:r>
              <a:rPr lang="it-IT" sz="1600" dirty="0">
                <a:effectLst/>
                <a:latin typeface="Times New Roman" panose="02020603050405020304" pitchFamily="18" charset="0"/>
                <a:ea typeface="Times New Roman" panose="02020603050405020304" pitchFamily="18" charset="0"/>
              </a:rPr>
              <a:t>possono essere generate da un sistema articolato convenientemente scelto." (teorema di Kempe); ma hanno anche importanza come strumenti per realizzare trasformazioni geometriche, capitolo della geometria ottocentesca, sul quale Felix Klein proporrà una fondamentale sistemazione della geometria.</a:t>
            </a:r>
            <a:r>
              <a:rPr lang="it-IT" sz="1600" i="1" dirty="0">
                <a:effectLst/>
                <a:latin typeface="Times New Roman" panose="02020603050405020304" pitchFamily="18" charset="0"/>
                <a:ea typeface="Times New Roman" panose="02020603050405020304" pitchFamily="18" charset="0"/>
              </a:rPr>
              <a:t> (strumenti: ellissografo ad antiparallelogramma, pantografi per simmetria assiale, dilatazione, traslazione)</a:t>
            </a:r>
            <a:endParaRPr lang="it-IT" sz="1600" dirty="0">
              <a:effectLst/>
              <a:latin typeface="Times New Roman" panose="02020603050405020304" pitchFamily="18" charset="0"/>
              <a:ea typeface="Times New Roman" panose="02020603050405020304" pitchFamily="18" charset="0"/>
            </a:endParaRPr>
          </a:p>
          <a:p>
            <a:pPr marL="457200" lvl="2"/>
            <a:endParaRPr lang="it-IT" sz="1600" dirty="0">
              <a:effectLst/>
              <a:latin typeface="&amp;quot"/>
              <a:ea typeface="Times New Roman" panose="02020603050405020304" pitchFamily="18" charset="0"/>
            </a:endParaRPr>
          </a:p>
          <a:p>
            <a:pPr marL="457200" lvl="2"/>
            <a:r>
              <a:rPr lang="it-IT" sz="1600" dirty="0">
                <a:effectLst/>
                <a:latin typeface="&amp;quot"/>
                <a:ea typeface="Times New Roman" panose="02020603050405020304" pitchFamily="18" charset="0"/>
              </a:rPr>
              <a:t>L’ultimo strumento esposto (</a:t>
            </a:r>
            <a:r>
              <a:rPr lang="it-IT" sz="1600" i="1" dirty="0">
                <a:effectLst/>
                <a:latin typeface="&amp;quot"/>
                <a:ea typeface="Times New Roman" panose="02020603050405020304" pitchFamily="18" charset="0"/>
              </a:rPr>
              <a:t>sezioni del toro)</a:t>
            </a:r>
            <a:r>
              <a:rPr lang="it-IT" sz="1600" dirty="0">
                <a:effectLst/>
                <a:latin typeface="&amp;quot"/>
                <a:ea typeface="Times New Roman" panose="02020603050405020304" pitchFamily="18" charset="0"/>
              </a:rPr>
              <a:t> collega la geometria greca alla geometria delle trasformazioni: le sezioni del toro, studiate per primo da Perseo nel II sec. </a:t>
            </a:r>
            <a:r>
              <a:rPr lang="it-IT" sz="1600" dirty="0" err="1">
                <a:effectLst/>
                <a:latin typeface="&amp;quot"/>
                <a:ea typeface="Times New Roman" panose="02020603050405020304" pitchFamily="18" charset="0"/>
              </a:rPr>
              <a:t>a.c.</a:t>
            </a:r>
            <a:r>
              <a:rPr lang="it-IT" sz="1600" dirty="0">
                <a:effectLst/>
                <a:latin typeface="&amp;quot"/>
                <a:ea typeface="Times New Roman" panose="02020603050405020304" pitchFamily="18" charset="0"/>
              </a:rPr>
              <a:t>  vengono tracciate nel piano (in un caso particolare), da un biellismo che realizza una trasformazione geometrica non lineare.</a:t>
            </a:r>
            <a:endParaRPr lang="it-IT" sz="1600" dirty="0">
              <a:effectLst/>
              <a:latin typeface="Times New Roman" panose="02020603050405020304" pitchFamily="18" charset="0"/>
              <a:ea typeface="Times New Roman" panose="02020603050405020304" pitchFamily="18" charset="0"/>
            </a:endParaRPr>
          </a:p>
          <a:p>
            <a:pPr marL="457200" lvl="2"/>
            <a:r>
              <a:rPr lang="it-IT" sz="1600" b="1" i="1" dirty="0">
                <a:effectLst/>
                <a:latin typeface="&amp;quot"/>
                <a:ea typeface="Times New Roman" panose="02020603050405020304" pitchFamily="18" charset="0"/>
              </a:rPr>
              <a:t>Descrizione e approfondimenti sulle macchine esposte sono reperibili le sito:</a:t>
            </a:r>
            <a:endParaRPr lang="it-IT" sz="1600" dirty="0">
              <a:effectLst/>
              <a:latin typeface="Times New Roman" panose="02020603050405020304" pitchFamily="18" charset="0"/>
              <a:ea typeface="Times New Roman" panose="02020603050405020304" pitchFamily="18" charset="0"/>
            </a:endParaRPr>
          </a:p>
          <a:p>
            <a:pPr marL="457200" lvl="2"/>
            <a:r>
              <a:rPr lang="it-IT" sz="1600" b="1" dirty="0">
                <a:effectLst/>
                <a:latin typeface="&amp;quot"/>
                <a:ea typeface="Times New Roman" panose="02020603050405020304" pitchFamily="18" charset="0"/>
              </a:rPr>
              <a:t>www.macchinematematiche.org</a:t>
            </a:r>
            <a:endParaRPr lang="it-IT" sz="1600" dirty="0">
              <a:effectLst/>
              <a:latin typeface="Times New Roman" panose="02020603050405020304" pitchFamily="18" charset="0"/>
              <a:ea typeface="Times New Roman" panose="02020603050405020304" pitchFamily="18" charset="0"/>
            </a:endParaRPr>
          </a:p>
          <a:p>
            <a:pPr lvl="1"/>
            <a:r>
              <a:rPr lang="it-IT" sz="1600" dirty="0">
                <a:solidFill>
                  <a:srgbClr val="000000"/>
                </a:solidFill>
                <a:latin typeface="&amp;quot"/>
              </a:rPr>
              <a:t> </a:t>
            </a:r>
          </a:p>
        </p:txBody>
      </p:sp>
    </p:spTree>
    <p:extLst>
      <p:ext uri="{BB962C8B-B14F-4D97-AF65-F5344CB8AC3E}">
        <p14:creationId xmlns:p14="http://schemas.microsoft.com/office/powerpoint/2010/main" val="1209711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7E5F786-DD4F-4A3E-907F-6300B23053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4061" y="1825625"/>
            <a:ext cx="4803877" cy="4351338"/>
          </a:xfrm>
        </p:spPr>
      </p:pic>
    </p:spTree>
    <p:extLst>
      <p:ext uri="{BB962C8B-B14F-4D97-AF65-F5344CB8AC3E}">
        <p14:creationId xmlns:p14="http://schemas.microsoft.com/office/powerpoint/2010/main" val="169969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940BA7-614F-4C65-8419-980A8140E62F}"/>
              </a:ext>
            </a:extLst>
          </p:cNvPr>
          <p:cNvSpPr>
            <a:spLocks noGrp="1"/>
          </p:cNvSpPr>
          <p:nvPr>
            <p:ph type="title"/>
          </p:nvPr>
        </p:nvSpPr>
        <p:spPr/>
        <p:txBody>
          <a:bodyPr/>
          <a:lstStyle/>
          <a:p>
            <a:pPr algn="ctr"/>
            <a:r>
              <a:rPr lang="it-IT" dirty="0"/>
              <a:t>Ellissografo di Leonardo</a:t>
            </a:r>
          </a:p>
        </p:txBody>
      </p:sp>
      <p:pic>
        <p:nvPicPr>
          <p:cNvPr id="4" name="Segnaposto contenuto 3">
            <a:extLst>
              <a:ext uri="{FF2B5EF4-FFF2-40B4-BE49-F238E27FC236}">
                <a16:creationId xmlns:a16="http://schemas.microsoft.com/office/drawing/2014/main" id="{75DE2E40-10E0-4FAF-9936-4C4A2F78F7A6}"/>
              </a:ext>
            </a:extLst>
          </p:cNvPr>
          <p:cNvPicPr>
            <a:picLocks noGrp="1" noChangeAspect="1"/>
          </p:cNvPicPr>
          <p:nvPr>
            <p:ph idx="1"/>
          </p:nvPr>
        </p:nvPicPr>
        <p:blipFill>
          <a:blip r:embed="rId2"/>
          <a:stretch>
            <a:fillRect/>
          </a:stretch>
        </p:blipFill>
        <p:spPr>
          <a:xfrm>
            <a:off x="638400" y="1562333"/>
            <a:ext cx="3600000" cy="3733333"/>
          </a:xfrm>
          <a:prstGeom prst="rect">
            <a:avLst/>
          </a:prstGeom>
        </p:spPr>
      </p:pic>
      <p:sp>
        <p:nvSpPr>
          <p:cNvPr id="6" name="CasellaDiTesto 5">
            <a:extLst>
              <a:ext uri="{FF2B5EF4-FFF2-40B4-BE49-F238E27FC236}">
                <a16:creationId xmlns:a16="http://schemas.microsoft.com/office/drawing/2014/main" id="{8151B659-1A8A-467A-8EDB-FEBF51AD0C15}"/>
              </a:ext>
            </a:extLst>
          </p:cNvPr>
          <p:cNvSpPr txBox="1"/>
          <p:nvPr/>
        </p:nvSpPr>
        <p:spPr>
          <a:xfrm>
            <a:off x="4425244" y="2130136"/>
            <a:ext cx="6979647" cy="2862322"/>
          </a:xfrm>
          <a:prstGeom prst="rect">
            <a:avLst/>
          </a:prstGeom>
          <a:noFill/>
        </p:spPr>
        <p:txBody>
          <a:bodyPr wrap="square">
            <a:spAutoFit/>
          </a:bodyPr>
          <a:lstStyle/>
          <a:p>
            <a:r>
              <a:rPr lang="it-IT" dirty="0">
                <a:latin typeface="Helvetica Neue" panose="02000503000000020004"/>
              </a:rPr>
              <a:t>Il rombo articolato OABC ha il vertice O imperniato al piano del modello e il vertice opposto B vincolato a scorrere lungo la guida rettilinea g passante per O. Muovendo B lungo g, si osserva che i punti A e C descrivono, insieme, la semicirconferenza di centro O e raggio OA mentre ogni altro punto P dell’asta a (oppure Q dell’asta b) descrive la quarta parte di un’ellisse con centro in O e assi di simmetria coincidenti con g e con la retta r perpendicolare a g condotta per O. I punti E ed F rispettivamente delle aste a e b tali che AE=CF=OA descrivono un’ellisse degenere in un segmento della retta r.</a:t>
            </a:r>
          </a:p>
        </p:txBody>
      </p:sp>
    </p:spTree>
    <p:extLst>
      <p:ext uri="{BB962C8B-B14F-4D97-AF65-F5344CB8AC3E}">
        <p14:creationId xmlns:p14="http://schemas.microsoft.com/office/powerpoint/2010/main" val="2540362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05119BF-C61F-46DF-B250-C7BEB78E7B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4237" y="1848644"/>
            <a:ext cx="5343525" cy="4305300"/>
          </a:xfrm>
        </p:spPr>
      </p:pic>
    </p:spTree>
    <p:extLst>
      <p:ext uri="{BB962C8B-B14F-4D97-AF65-F5344CB8AC3E}">
        <p14:creationId xmlns:p14="http://schemas.microsoft.com/office/powerpoint/2010/main" val="4057222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8550C5DD-3F96-D041-83D6-9A0499592C80}"/>
              </a:ext>
            </a:extLst>
          </p:cNvPr>
          <p:cNvSpPr txBox="1"/>
          <p:nvPr/>
        </p:nvSpPr>
        <p:spPr>
          <a:xfrm>
            <a:off x="501829" y="1048933"/>
            <a:ext cx="11509549" cy="1200329"/>
          </a:xfrm>
          <a:prstGeom prst="rect">
            <a:avLst/>
          </a:prstGeom>
          <a:noFill/>
          <a:ln>
            <a:noFill/>
          </a:ln>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Con Cartesio la cultura aritmetico-algebrica (sviluppatasi con il diffondersi dell’economia mercantile) e la geometria si unificano: un problema geometrico deve essere tradotto in una equazione, le cui radici devono essere costruite con mezzi accettabili. Le “curve da costruzione”, utilizzate per risolvere problemi, non sono più solamente rette e coniche, ma curve tracciate con moto continuo da meccanismi di vario tipo. </a:t>
            </a:r>
          </a:p>
        </p:txBody>
      </p:sp>
      <p:sp>
        <p:nvSpPr>
          <p:cNvPr id="18" name="CasellaDiTesto 17">
            <a:extLst>
              <a:ext uri="{FF2B5EF4-FFF2-40B4-BE49-F238E27FC236}">
                <a16:creationId xmlns:a16="http://schemas.microsoft.com/office/drawing/2014/main" id="{02FCA98A-1264-4D42-9A4F-CA6F0C193E57}"/>
              </a:ext>
            </a:extLst>
          </p:cNvPr>
          <p:cNvSpPr txBox="1"/>
          <p:nvPr/>
        </p:nvSpPr>
        <p:spPr>
          <a:xfrm>
            <a:off x="174451" y="4857983"/>
            <a:ext cx="11690170" cy="2308324"/>
          </a:xfrm>
          <a:prstGeom prst="rect">
            <a:avLst/>
          </a:prstGeom>
          <a:noFill/>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Mentre le macchine descritte nella sua “Geometria” sono strumenti concettuali che servono a classificare le curve, nella “Diottrica” sostiene </a:t>
            </a:r>
          </a:p>
          <a:p>
            <a:pPr algn="just"/>
            <a:endParaRPr lang="it-IT"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it-IT" i="1" dirty="0">
                <a:latin typeface="Helvetica Neue" panose="02000503000000020004" pitchFamily="2" charset="0"/>
                <a:ea typeface="Helvetica Neue" panose="02000503000000020004" pitchFamily="2" charset="0"/>
                <a:cs typeface="Helvetica Neue" panose="02000503000000020004" pitchFamily="2" charset="0"/>
              </a:rPr>
              <a:t>…è necessario inventare qualche altro strumento per mezzo del quale sia possibile descrivere iperboli di un sol tratto, come si descrivono cerchi con un compasso. E non ne conosco alcuno migliore del seguente….</a:t>
            </a:r>
          </a:p>
          <a:p>
            <a:pPr algn="ctr"/>
            <a:endParaRPr lang="it-IT" i="1" dirty="0">
              <a:latin typeface="Helvetica Neue" panose="02000503000000020004" pitchFamily="2" charset="0"/>
              <a:ea typeface="Helvetica Neue" panose="02000503000000020004" pitchFamily="2" charset="0"/>
              <a:cs typeface="Helvetica Neue" panose="02000503000000020004" pitchFamily="2" charset="0"/>
            </a:endParaRPr>
          </a:p>
          <a:p>
            <a:r>
              <a:rPr lang="it-IT" dirty="0">
                <a:latin typeface="Helvetica Neue" panose="02000503000000020004" pitchFamily="2" charset="0"/>
                <a:ea typeface="Helvetica Neue" panose="02000503000000020004" pitchFamily="2" charset="0"/>
                <a:cs typeface="Helvetica Neue" panose="02000503000000020004" pitchFamily="2" charset="0"/>
              </a:rPr>
              <a:t>di cui dà una descrizione ricchissima di particolari ad uso dei costruttori.  </a:t>
            </a:r>
            <a:br>
              <a:rPr lang="it-IT" dirty="0">
                <a:latin typeface="Helvetica Neue" panose="02000503000000020004" pitchFamily="2" charset="0"/>
                <a:ea typeface="Helvetica Neue" panose="02000503000000020004" pitchFamily="2" charset="0"/>
                <a:cs typeface="Helvetica Neue" panose="02000503000000020004" pitchFamily="2" charset="0"/>
              </a:rPr>
            </a:br>
            <a:endParaRPr lang="it-IT"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ttangolo 4">
            <a:extLst>
              <a:ext uri="{FF2B5EF4-FFF2-40B4-BE49-F238E27FC236}">
                <a16:creationId xmlns:a16="http://schemas.microsoft.com/office/drawing/2014/main" id="{D31EA6F8-1232-B948-9037-042DD9DAC6EB}"/>
              </a:ext>
            </a:extLst>
          </p:cNvPr>
          <p:cNvSpPr/>
          <p:nvPr/>
        </p:nvSpPr>
        <p:spPr>
          <a:xfrm>
            <a:off x="2932882" y="2272660"/>
            <a:ext cx="8757290" cy="2585323"/>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Esse possono essere accettate e usate nel discorso teorico, purché soddisfino ad alcune condizioni: le curve devono essere generate mediante movimenti continui di rette che si intersecano, movimenti concatenati in modo che i seguenti sono interamente determinati dai precedenti e in ogni istante si possa avere una conoscenza esatta dei loro rapporti. L’utilità e la fecondità della figura strumentale non stanno tanto nella costruzione meccanica come tale, quanto nel principio di verità che essa contiene un principio di ordine: passaggi successivi perfettamente determinati l’uno dall’altro, con un rigoroso controllo delle misure e delle relazioni che li legano reciprocamente. </a:t>
            </a:r>
          </a:p>
        </p:txBody>
      </p:sp>
      <p:pic>
        <p:nvPicPr>
          <p:cNvPr id="28" name="Immagine 27">
            <a:extLst>
              <a:ext uri="{FF2B5EF4-FFF2-40B4-BE49-F238E27FC236}">
                <a16:creationId xmlns:a16="http://schemas.microsoft.com/office/drawing/2014/main" id="{069133DB-FC21-4E4F-BE04-C6C2C184C4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451" y="2347010"/>
            <a:ext cx="2758431" cy="2564595"/>
          </a:xfrm>
          <a:prstGeom prst="rect">
            <a:avLst/>
          </a:prstGeom>
          <a:noFill/>
          <a:ln>
            <a:noFill/>
          </a:ln>
        </p:spPr>
      </p:pic>
      <p:sp>
        <p:nvSpPr>
          <p:cNvPr id="2" name="CasellaDiTesto 1">
            <a:extLst>
              <a:ext uri="{FF2B5EF4-FFF2-40B4-BE49-F238E27FC236}">
                <a16:creationId xmlns:a16="http://schemas.microsoft.com/office/drawing/2014/main" id="{46CC8856-8BDD-419E-8BA7-6F72A2EFBA51}"/>
              </a:ext>
            </a:extLst>
          </p:cNvPr>
          <p:cNvSpPr txBox="1"/>
          <p:nvPr/>
        </p:nvSpPr>
        <p:spPr>
          <a:xfrm>
            <a:off x="351005" y="464158"/>
            <a:ext cx="5440196" cy="584775"/>
          </a:xfrm>
          <a:prstGeom prst="rect">
            <a:avLst/>
          </a:prstGeom>
          <a:noFill/>
        </p:spPr>
        <p:txBody>
          <a:bodyPr wrap="square" rtlCol="0">
            <a:spAutoFit/>
          </a:bodyPr>
          <a:lstStyle/>
          <a:p>
            <a:r>
              <a:rPr lang="it-IT" sz="3200" b="1" dirty="0"/>
              <a:t>Le macchine di Cartesio</a:t>
            </a:r>
          </a:p>
        </p:txBody>
      </p:sp>
    </p:spTree>
    <p:extLst>
      <p:ext uri="{BB962C8B-B14F-4D97-AF65-F5344CB8AC3E}">
        <p14:creationId xmlns:p14="http://schemas.microsoft.com/office/powerpoint/2010/main" val="271096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E23181-39D9-4A64-9D65-55B5EFE8CE55}"/>
              </a:ext>
            </a:extLst>
          </p:cNvPr>
          <p:cNvSpPr>
            <a:spLocks noGrp="1"/>
          </p:cNvSpPr>
          <p:nvPr>
            <p:ph type="title"/>
          </p:nvPr>
        </p:nvSpPr>
        <p:spPr>
          <a:xfrm>
            <a:off x="838200" y="133047"/>
            <a:ext cx="10515600" cy="1325563"/>
          </a:xfrm>
        </p:spPr>
        <p:txBody>
          <a:bodyPr/>
          <a:lstStyle/>
          <a:p>
            <a:pPr algn="ctr"/>
            <a:r>
              <a:rPr lang="it-IT" dirty="0"/>
              <a:t>Macchina per le lenti di Cartesio</a:t>
            </a:r>
          </a:p>
        </p:txBody>
      </p:sp>
      <p:pic>
        <p:nvPicPr>
          <p:cNvPr id="4" name="Segnaposto contenuto 3">
            <a:extLst>
              <a:ext uri="{FF2B5EF4-FFF2-40B4-BE49-F238E27FC236}">
                <a16:creationId xmlns:a16="http://schemas.microsoft.com/office/drawing/2014/main" id="{6DB71379-9BF0-4DC3-993E-180E6FB3C596}"/>
              </a:ext>
            </a:extLst>
          </p:cNvPr>
          <p:cNvPicPr>
            <a:picLocks noGrp="1" noChangeAspect="1"/>
          </p:cNvPicPr>
          <p:nvPr>
            <p:ph idx="1"/>
          </p:nvPr>
        </p:nvPicPr>
        <p:blipFill>
          <a:blip r:embed="rId2"/>
          <a:stretch>
            <a:fillRect/>
          </a:stretch>
        </p:blipFill>
        <p:spPr>
          <a:xfrm>
            <a:off x="349957" y="1286871"/>
            <a:ext cx="2324697" cy="1557641"/>
          </a:xfrm>
          <a:prstGeom prst="rect">
            <a:avLst/>
          </a:prstGeom>
        </p:spPr>
      </p:pic>
      <p:pic>
        <p:nvPicPr>
          <p:cNvPr id="5" name="Immagine 4">
            <a:extLst>
              <a:ext uri="{FF2B5EF4-FFF2-40B4-BE49-F238E27FC236}">
                <a16:creationId xmlns:a16="http://schemas.microsoft.com/office/drawing/2014/main" id="{33642932-0760-4F7C-A7E0-C1ACC8915470}"/>
              </a:ext>
            </a:extLst>
          </p:cNvPr>
          <p:cNvPicPr>
            <a:picLocks noChangeAspect="1"/>
          </p:cNvPicPr>
          <p:nvPr/>
        </p:nvPicPr>
        <p:blipFill>
          <a:blip r:embed="rId3"/>
          <a:stretch>
            <a:fillRect/>
          </a:stretch>
        </p:blipFill>
        <p:spPr>
          <a:xfrm>
            <a:off x="188411" y="2968690"/>
            <a:ext cx="3776278" cy="2179803"/>
          </a:xfrm>
          <a:prstGeom prst="rect">
            <a:avLst/>
          </a:prstGeom>
        </p:spPr>
      </p:pic>
      <p:pic>
        <p:nvPicPr>
          <p:cNvPr id="6" name="Immagine 5">
            <a:extLst>
              <a:ext uri="{FF2B5EF4-FFF2-40B4-BE49-F238E27FC236}">
                <a16:creationId xmlns:a16="http://schemas.microsoft.com/office/drawing/2014/main" id="{18B03F2D-EC45-4F50-92D9-D5BF9189D6F9}"/>
              </a:ext>
            </a:extLst>
          </p:cNvPr>
          <p:cNvPicPr>
            <a:picLocks noChangeAspect="1"/>
          </p:cNvPicPr>
          <p:nvPr/>
        </p:nvPicPr>
        <p:blipFill>
          <a:blip r:embed="rId4"/>
          <a:stretch>
            <a:fillRect/>
          </a:stretch>
        </p:blipFill>
        <p:spPr>
          <a:xfrm>
            <a:off x="1641466" y="4905052"/>
            <a:ext cx="1880667" cy="1880667"/>
          </a:xfrm>
          <a:prstGeom prst="rect">
            <a:avLst/>
          </a:prstGeom>
        </p:spPr>
      </p:pic>
      <p:sp>
        <p:nvSpPr>
          <p:cNvPr id="8" name="CasellaDiTesto 7">
            <a:extLst>
              <a:ext uri="{FF2B5EF4-FFF2-40B4-BE49-F238E27FC236}">
                <a16:creationId xmlns:a16="http://schemas.microsoft.com/office/drawing/2014/main" id="{B174A4E7-4410-48D1-8532-651C2C00F1D9}"/>
              </a:ext>
            </a:extLst>
          </p:cNvPr>
          <p:cNvSpPr txBox="1"/>
          <p:nvPr/>
        </p:nvSpPr>
        <p:spPr>
          <a:xfrm>
            <a:off x="3964689" y="1346302"/>
            <a:ext cx="7837540" cy="2308324"/>
          </a:xfrm>
          <a:prstGeom prst="rect">
            <a:avLst/>
          </a:prstGeom>
          <a:noFill/>
        </p:spPr>
        <p:txBody>
          <a:bodyPr wrap="square">
            <a:spAutoFit/>
          </a:bodyPr>
          <a:lstStyle/>
          <a:p>
            <a:r>
              <a:rPr lang="it-IT" dirty="0">
                <a:latin typeface="Helvetica Neue" panose="02000503000000020004"/>
              </a:rPr>
              <a:t>L’idea di questa macchina fu presentata nel X° discorso della Diottrica, una delle opere che testimoniano quanto stretto fosse, per Descartes, il rapporto tra scienza e tecnica. Nel discorso X°, ricchissimo di particolari ad uso dei costruttori e di consigli pratici troviamo la descrizione di due macchine, di una della quali abbiamo riprodotto una parte. Partendo dalla definizione di iperbole come sezione conica, nel meccanismo la generatrice di un cono si muove guidando una lama che taglia un piano disposto parallelamente all’asse del cono.</a:t>
            </a:r>
          </a:p>
        </p:txBody>
      </p:sp>
      <p:sp>
        <p:nvSpPr>
          <p:cNvPr id="10" name="CasellaDiTesto 9">
            <a:extLst>
              <a:ext uri="{FF2B5EF4-FFF2-40B4-BE49-F238E27FC236}">
                <a16:creationId xmlns:a16="http://schemas.microsoft.com/office/drawing/2014/main" id="{4301944F-EC50-45AF-AF0B-A4234AE77754}"/>
              </a:ext>
            </a:extLst>
          </p:cNvPr>
          <p:cNvSpPr txBox="1"/>
          <p:nvPr/>
        </p:nvSpPr>
        <p:spPr>
          <a:xfrm>
            <a:off x="3964689" y="3799554"/>
            <a:ext cx="7588577" cy="2031325"/>
          </a:xfrm>
          <a:prstGeom prst="rect">
            <a:avLst/>
          </a:prstGeom>
          <a:noFill/>
        </p:spPr>
        <p:txBody>
          <a:bodyPr wrap="square">
            <a:spAutoFit/>
          </a:bodyPr>
          <a:lstStyle/>
          <a:p>
            <a:r>
              <a:rPr lang="it-IT" dirty="0">
                <a:latin typeface="Helvetica Neue" panose="02000503000000020004"/>
              </a:rPr>
              <a:t>Due sbarre rigide VS, VQ sono saldate in V e formano un angolo α prefissato. VS ruota in modo che VQ descriva parte di un cono di asse VS (sezione assiale di ampiezza α). VQ spinge un cursore posto in P: questo fa scorrere una terza sbarra LP' lungo guide rettilinee che la mantengono su un piano orizzontale parallelo ad LP' (a distanza prefissata). Quindi P descrive una iperbole, e l'asta LP' pilota una lama che incide la sagoma iperbolica.</a:t>
            </a:r>
          </a:p>
        </p:txBody>
      </p:sp>
    </p:spTree>
    <p:extLst>
      <p:ext uri="{BB962C8B-B14F-4D97-AF65-F5344CB8AC3E}">
        <p14:creationId xmlns:p14="http://schemas.microsoft.com/office/powerpoint/2010/main" val="63832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cchinalenti2">
            <a:hlinkClick r:id="" action="ppaction://media"/>
            <a:extLst>
              <a:ext uri="{FF2B5EF4-FFF2-40B4-BE49-F238E27FC236}">
                <a16:creationId xmlns:a16="http://schemas.microsoft.com/office/drawing/2014/main" id="{90C26419-5CBE-4D25-A56E-C4B590B6DB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285875"/>
            <a:ext cx="10515600" cy="4286250"/>
          </a:xfrm>
        </p:spPr>
      </p:pic>
      <p:sp>
        <p:nvSpPr>
          <p:cNvPr id="5" name="Rettangolo 4">
            <a:extLst>
              <a:ext uri="{FF2B5EF4-FFF2-40B4-BE49-F238E27FC236}">
                <a16:creationId xmlns:a16="http://schemas.microsoft.com/office/drawing/2014/main" id="{179A3E05-5DDB-41E2-8169-2FA25108F636}"/>
              </a:ext>
            </a:extLst>
          </p:cNvPr>
          <p:cNvSpPr/>
          <p:nvPr/>
        </p:nvSpPr>
        <p:spPr>
          <a:xfrm>
            <a:off x="961901" y="5035138"/>
            <a:ext cx="2018805" cy="43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632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1693D8-4F06-41FC-B46A-00D84EEE0428}"/>
              </a:ext>
            </a:extLst>
          </p:cNvPr>
          <p:cNvSpPr>
            <a:spLocks noGrp="1"/>
          </p:cNvSpPr>
          <p:nvPr>
            <p:ph type="title"/>
          </p:nvPr>
        </p:nvSpPr>
        <p:spPr>
          <a:xfrm>
            <a:off x="838200" y="18255"/>
            <a:ext cx="10515600" cy="1325563"/>
          </a:xfrm>
        </p:spPr>
        <p:txBody>
          <a:bodyPr/>
          <a:lstStyle/>
          <a:p>
            <a:pPr algn="ctr"/>
            <a:r>
              <a:rPr lang="it-IT" dirty="0"/>
              <a:t>Iperbolografo di Cartesio</a:t>
            </a:r>
          </a:p>
        </p:txBody>
      </p:sp>
      <p:sp>
        <p:nvSpPr>
          <p:cNvPr id="3" name="Segnaposto contenuto 2">
            <a:extLst>
              <a:ext uri="{FF2B5EF4-FFF2-40B4-BE49-F238E27FC236}">
                <a16:creationId xmlns:a16="http://schemas.microsoft.com/office/drawing/2014/main" id="{E51050F9-2D9C-4FB5-AC2A-6C7148D2105E}"/>
              </a:ext>
            </a:extLst>
          </p:cNvPr>
          <p:cNvSpPr>
            <a:spLocks noGrp="1"/>
          </p:cNvSpPr>
          <p:nvPr>
            <p:ph idx="1"/>
          </p:nvPr>
        </p:nvSpPr>
        <p:spPr>
          <a:xfrm>
            <a:off x="917222" y="1091847"/>
            <a:ext cx="10515600" cy="4351338"/>
          </a:xfrm>
        </p:spPr>
        <p:txBody>
          <a:bodyPr>
            <a:normAutofit/>
          </a:bodyPr>
          <a:lstStyle/>
          <a:p>
            <a:pPr marL="0" indent="0">
              <a:lnSpc>
                <a:spcPct val="100000"/>
              </a:lnSpc>
              <a:spcBef>
                <a:spcPts val="0"/>
              </a:spcBef>
              <a:buNone/>
            </a:pPr>
            <a:r>
              <a:rPr lang="it-IT" sz="1800" dirty="0">
                <a:latin typeface="Helvetica Neue" panose="02000503000000020004"/>
              </a:rPr>
              <a:t>Nel libro II° della "Geometria", Cartesio propone un metodo generale per trasformare una curva assegnata in un'altra di "genere" più elevato. (Si noti che il termine "genere" usato da Cartesio per classificare le curve, non ha lo stesso significato che ad esso viene attribuito attualmente in geometria: Cartesio raggruppa nel "genere" n-esimo le curve la cui equazione ha grado 2n oppure 2n-1). Il metodo è il seguente: Sia data, nel piano π, una curva C e un punto S ad essa rigidamente fissato. Sia inoltre G un punto fisso di π. La curva C sia assoggettata ad una traslazione su π : per ogni sua posizione, se ne determinino le intersezioni con la corrispondente posizione della retta SG. Il luogo geometrico di tali intersezioni è una nuova curva, trasformata di C.</a:t>
            </a:r>
          </a:p>
        </p:txBody>
      </p:sp>
      <p:pic>
        <p:nvPicPr>
          <p:cNvPr id="4" name="Immagine 3">
            <a:extLst>
              <a:ext uri="{FF2B5EF4-FFF2-40B4-BE49-F238E27FC236}">
                <a16:creationId xmlns:a16="http://schemas.microsoft.com/office/drawing/2014/main" id="{B7D87A97-B915-4642-A2E5-04FC3EAA8D84}"/>
              </a:ext>
            </a:extLst>
          </p:cNvPr>
          <p:cNvPicPr>
            <a:picLocks noChangeAspect="1"/>
          </p:cNvPicPr>
          <p:nvPr/>
        </p:nvPicPr>
        <p:blipFill>
          <a:blip r:embed="rId2"/>
          <a:stretch>
            <a:fillRect/>
          </a:stretch>
        </p:blipFill>
        <p:spPr>
          <a:xfrm>
            <a:off x="1053993" y="3316617"/>
            <a:ext cx="3664761" cy="3523128"/>
          </a:xfrm>
          <a:prstGeom prst="rect">
            <a:avLst/>
          </a:prstGeom>
        </p:spPr>
      </p:pic>
      <p:sp>
        <p:nvSpPr>
          <p:cNvPr id="6" name="CasellaDiTesto 5">
            <a:extLst>
              <a:ext uri="{FF2B5EF4-FFF2-40B4-BE49-F238E27FC236}">
                <a16:creationId xmlns:a16="http://schemas.microsoft.com/office/drawing/2014/main" id="{5EDE730A-93C4-45A9-BE9F-4A04F4D1A5B9}"/>
              </a:ext>
            </a:extLst>
          </p:cNvPr>
          <p:cNvSpPr txBox="1"/>
          <p:nvPr/>
        </p:nvSpPr>
        <p:spPr>
          <a:xfrm>
            <a:off x="5065889" y="3388909"/>
            <a:ext cx="6445955" cy="3416320"/>
          </a:xfrm>
          <a:prstGeom prst="rect">
            <a:avLst/>
          </a:prstGeom>
          <a:noFill/>
        </p:spPr>
        <p:txBody>
          <a:bodyPr wrap="square">
            <a:spAutoFit/>
          </a:bodyPr>
          <a:lstStyle/>
          <a:p>
            <a:r>
              <a:rPr lang="it-IT" dirty="0">
                <a:latin typeface="Helvetica Neue" panose="02000503000000020004"/>
              </a:rPr>
              <a:t>Nel modello esposto il cursore KH scorre nella scanalatura rettilinea r trascinando con sé (nel piano π) la retta KL e il perno S (KS = costante). In S è agganciata una retta SG costretta a passare per il perno G, fissato su π esternamente alla scanalatura r. Quando S si muove, SG ruota attorno a G mentre la retta KL trasla, formando con r un angolo di ampiezza costante. L’intersezione P tra SG e KL traccia una iperbole.</a:t>
            </a:r>
          </a:p>
          <a:p>
            <a:r>
              <a:rPr lang="it-IT" dirty="0">
                <a:latin typeface="Helvetica Neue" panose="02000503000000020004"/>
              </a:rPr>
              <a:t>Se la curva C pilotata dal cursore KH non fosse una retta, ma ad esempio una parabola (dimensione 2), si otterrebbe dall'intersezione tra quest'ultima e la retta GS una cubica (tridente di Cartesio).</a:t>
            </a:r>
          </a:p>
        </p:txBody>
      </p:sp>
    </p:spTree>
    <p:extLst>
      <p:ext uri="{BB962C8B-B14F-4D97-AF65-F5344CB8AC3E}">
        <p14:creationId xmlns:p14="http://schemas.microsoft.com/office/powerpoint/2010/main" val="227371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F4FC9A5-AAC6-49F6-8642-EDF5BB2C33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9717" y="1264356"/>
            <a:ext cx="5889438" cy="4912607"/>
          </a:xfrm>
        </p:spPr>
      </p:pic>
    </p:spTree>
    <p:extLst>
      <p:ext uri="{BB962C8B-B14F-4D97-AF65-F5344CB8AC3E}">
        <p14:creationId xmlns:p14="http://schemas.microsoft.com/office/powerpoint/2010/main" val="1274649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F211BE-BBBF-425B-A3BE-9951DE78FC70}"/>
              </a:ext>
            </a:extLst>
          </p:cNvPr>
          <p:cNvSpPr>
            <a:spLocks noGrp="1"/>
          </p:cNvSpPr>
          <p:nvPr>
            <p:ph type="title"/>
          </p:nvPr>
        </p:nvSpPr>
        <p:spPr>
          <a:xfrm>
            <a:off x="838200" y="184502"/>
            <a:ext cx="10515600" cy="1325563"/>
          </a:xfrm>
        </p:spPr>
        <p:txBody>
          <a:bodyPr/>
          <a:lstStyle/>
          <a:p>
            <a:pPr algn="ctr"/>
            <a:r>
              <a:rPr lang="it-IT" dirty="0"/>
              <a:t>Trisettore di Cartesio</a:t>
            </a:r>
          </a:p>
        </p:txBody>
      </p:sp>
      <p:sp>
        <p:nvSpPr>
          <p:cNvPr id="3" name="Segnaposto contenuto 2">
            <a:extLst>
              <a:ext uri="{FF2B5EF4-FFF2-40B4-BE49-F238E27FC236}">
                <a16:creationId xmlns:a16="http://schemas.microsoft.com/office/drawing/2014/main" id="{D9186FEC-0868-42CC-A84C-A33FEAC07A06}"/>
              </a:ext>
            </a:extLst>
          </p:cNvPr>
          <p:cNvSpPr>
            <a:spLocks noGrp="1"/>
          </p:cNvSpPr>
          <p:nvPr>
            <p:ph idx="1"/>
          </p:nvPr>
        </p:nvSpPr>
        <p:spPr>
          <a:xfrm>
            <a:off x="4560711" y="1510065"/>
            <a:ext cx="6883399" cy="4351338"/>
          </a:xfrm>
        </p:spPr>
        <p:txBody>
          <a:bodyPr>
            <a:normAutofit fontScale="92500" lnSpcReduction="10000"/>
          </a:bodyPr>
          <a:lstStyle/>
          <a:p>
            <a:pPr marL="0" indent="0">
              <a:lnSpc>
                <a:spcPct val="100000"/>
              </a:lnSpc>
              <a:spcBef>
                <a:spcPts val="0"/>
              </a:spcBef>
              <a:buNone/>
            </a:pPr>
            <a:r>
              <a:rPr lang="it-IT" sz="2100" dirty="0">
                <a:latin typeface="Helvetica Neue" panose="02000503000000020004"/>
              </a:rPr>
              <a:t>Dalle “</a:t>
            </a:r>
            <a:r>
              <a:rPr lang="it-IT" sz="2100" dirty="0" err="1">
                <a:latin typeface="Helvetica Neue" panose="02000503000000020004"/>
              </a:rPr>
              <a:t>Cogitationes</a:t>
            </a:r>
            <a:r>
              <a:rPr lang="it-IT" sz="2100" dirty="0">
                <a:latin typeface="Helvetica Neue" panose="02000503000000020004"/>
              </a:rPr>
              <a:t> </a:t>
            </a:r>
            <a:r>
              <a:rPr lang="it-IT" sz="2100" dirty="0" err="1">
                <a:latin typeface="Helvetica Neue" panose="02000503000000020004"/>
              </a:rPr>
              <a:t>Privatae</a:t>
            </a:r>
            <a:r>
              <a:rPr lang="it-IT" sz="2100" dirty="0">
                <a:latin typeface="Helvetica Neue" panose="02000503000000020004"/>
              </a:rPr>
              <a:t>” e da una lettera a apprendiamo che nel 1619 Descartes realizza, oltre alla macchina per produrre medi proporzionali, anche un “compasso” per la suddivisione di un angolo in parti uguali.</a:t>
            </a:r>
          </a:p>
          <a:p>
            <a:pPr marL="0" indent="0">
              <a:lnSpc>
                <a:spcPct val="100000"/>
              </a:lnSpc>
              <a:spcBef>
                <a:spcPts val="0"/>
              </a:spcBef>
              <a:buNone/>
            </a:pPr>
            <a:r>
              <a:rPr lang="it-IT" sz="2100" dirty="0">
                <a:latin typeface="Helvetica Neue" panose="02000503000000020004"/>
              </a:rPr>
              <a:t>Lo strumento è formato da quattro regoli, AB, AC, AD, AE, che hanno origine in A. I punti F, I, K, L sono equidistanti da A (cioè AF=AI=AK=AL) e le aste FG, GK, IH, LH, tutti uguali ad AF, possono ruotare intorno a F, I, K, L in modo tale che G possa muoversi lungo AC e H lungo AD. Per dividere in tre parti uguali un dato angolo α, occorre aprire il compasso fino a che l’angolo BAE sia pari ad α. Poiché i triangoli AFG, AKG, AIH, ALH sono sempre uguali, ne consegue che gli angoli corrispondenti FAC, CAD, DAE sono anch’essi uguali indipendentemente dall’ampiezza dell’angolo α. Perciò è sufficiente applicare il compasso a un angolo dato per dividerlo in tre parti uguali.</a:t>
            </a:r>
          </a:p>
          <a:p>
            <a:endParaRPr lang="it-IT" dirty="0"/>
          </a:p>
        </p:txBody>
      </p:sp>
      <p:pic>
        <p:nvPicPr>
          <p:cNvPr id="4" name="Immagine 3">
            <a:extLst>
              <a:ext uri="{FF2B5EF4-FFF2-40B4-BE49-F238E27FC236}">
                <a16:creationId xmlns:a16="http://schemas.microsoft.com/office/drawing/2014/main" id="{08547075-2D6E-4F9F-A94D-8886230589C8}"/>
              </a:ext>
            </a:extLst>
          </p:cNvPr>
          <p:cNvPicPr>
            <a:picLocks noChangeAspect="1"/>
          </p:cNvPicPr>
          <p:nvPr/>
        </p:nvPicPr>
        <p:blipFill>
          <a:blip r:embed="rId2"/>
          <a:stretch>
            <a:fillRect/>
          </a:stretch>
        </p:blipFill>
        <p:spPr>
          <a:xfrm>
            <a:off x="530845" y="2009418"/>
            <a:ext cx="4029866" cy="3160893"/>
          </a:xfrm>
          <a:prstGeom prst="rect">
            <a:avLst/>
          </a:prstGeom>
        </p:spPr>
      </p:pic>
    </p:spTree>
    <p:extLst>
      <p:ext uri="{BB962C8B-B14F-4D97-AF65-F5344CB8AC3E}">
        <p14:creationId xmlns:p14="http://schemas.microsoft.com/office/powerpoint/2010/main" val="220495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BD8DF418-93FD-41E2-B089-061458862D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830" y="1173890"/>
            <a:ext cx="6568007" cy="4510220"/>
          </a:xfrm>
        </p:spPr>
      </p:pic>
    </p:spTree>
    <p:extLst>
      <p:ext uri="{BB962C8B-B14F-4D97-AF65-F5344CB8AC3E}">
        <p14:creationId xmlns:p14="http://schemas.microsoft.com/office/powerpoint/2010/main" val="361315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49256AF2-B9F3-442A-8CEF-B1202C6A857F}"/>
              </a:ext>
            </a:extLst>
          </p:cNvPr>
          <p:cNvSpPr/>
          <p:nvPr/>
        </p:nvSpPr>
        <p:spPr>
          <a:xfrm>
            <a:off x="779126" y="2374862"/>
            <a:ext cx="11143700" cy="4524637"/>
          </a:xfrm>
          <a:prstGeom prst="rect">
            <a:avLst/>
          </a:prstGeom>
        </p:spPr>
        <p:txBody>
          <a:bodyPr wrap="square" numCol="2">
            <a:spAutoFit/>
          </a:bodyPr>
          <a:lstStyle/>
          <a:p>
            <a:pPr marL="342900" lvl="0" indent="-342900">
              <a:lnSpc>
                <a:spcPct val="107000"/>
              </a:lnSpc>
              <a:buFont typeface="+mj-lt"/>
              <a:buAutoNum type="arabicPeriod"/>
            </a:pP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 action="ppaction://hlinksldjump"/>
              </a:rPr>
              <a:t>Mesolabio</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3" action="ppaction://hlinksldjump"/>
              </a:rPr>
              <a:t>Compasso di Nicomede</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4" action="ppaction://hlinksldjump"/>
              </a:rPr>
              <a:t>Coni di </a:t>
            </a:r>
            <a:r>
              <a:rPr lang="it-IT" dirty="0" err="1">
                <a:latin typeface="Calibri" panose="020F0502020204030204" pitchFamily="34" charset="0"/>
                <a:ea typeface="Calibri" panose="020F0502020204030204" pitchFamily="34" charset="0"/>
                <a:cs typeface="Times New Roman" panose="02020603050405020304" pitchFamily="18" charset="0"/>
                <a:hlinkClick r:id="rId4" action="ppaction://hlinksldjump"/>
              </a:rPr>
              <a:t>Menecmo</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5" action="ppaction://hlinksldjump"/>
              </a:rPr>
              <a:t>Compasso perfetto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6" action="ppaction://hlinksldjump"/>
              </a:rPr>
              <a:t>Vetro del </a:t>
            </a:r>
            <a:r>
              <a:rPr lang="it-IT" dirty="0" err="1">
                <a:latin typeface="Calibri" panose="020F0502020204030204" pitchFamily="34" charset="0"/>
                <a:ea typeface="Calibri" panose="020F0502020204030204" pitchFamily="34" charset="0"/>
                <a:cs typeface="Times New Roman" panose="02020603050405020304" pitchFamily="18" charset="0"/>
                <a:hlinkClick r:id="rId6" action="ppaction://hlinksldjump"/>
              </a:rPr>
              <a:t>Dürer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7" action="ppaction://hlinksldjump"/>
              </a:rPr>
              <a:t>Griglia del </a:t>
            </a:r>
            <a:r>
              <a:rPr lang="it-IT" dirty="0" err="1">
                <a:latin typeface="Calibri" panose="020F0502020204030204" pitchFamily="34" charset="0"/>
                <a:ea typeface="Calibri" panose="020F0502020204030204" pitchFamily="34" charset="0"/>
                <a:cs typeface="Times New Roman" panose="02020603050405020304" pitchFamily="18" charset="0"/>
                <a:hlinkClick r:id="rId7" action="ppaction://hlinksldjump"/>
              </a:rPr>
              <a:t>Dürer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8" action="ppaction://hlinksldjump"/>
              </a:rPr>
              <a:t>Sportello del </a:t>
            </a:r>
            <a:r>
              <a:rPr lang="it-IT" dirty="0" err="1">
                <a:latin typeface="Calibri" panose="020F0502020204030204" pitchFamily="34" charset="0"/>
                <a:ea typeface="Calibri" panose="020F0502020204030204" pitchFamily="34" charset="0"/>
                <a:cs typeface="Times New Roman" panose="02020603050405020304" pitchFamily="18" charset="0"/>
                <a:hlinkClick r:id="rId8" action="ppaction://hlinksldjump"/>
              </a:rPr>
              <a:t>Dürer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9" action="ppaction://hlinksldjump"/>
              </a:rPr>
              <a:t>Prospettografo di </a:t>
            </a:r>
            <a:r>
              <a:rPr lang="it-IT" dirty="0" err="1">
                <a:latin typeface="Calibri" panose="020F0502020204030204" pitchFamily="34" charset="0"/>
                <a:ea typeface="Calibri" panose="020F0502020204030204" pitchFamily="34" charset="0"/>
                <a:cs typeface="Times New Roman" panose="02020603050405020304" pitchFamily="18" charset="0"/>
                <a:hlinkClick r:id="rId9" action="ppaction://hlinksldjump"/>
              </a:rPr>
              <a:t>Scheiner</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0" action="ppaction://hlinksldjump"/>
              </a:rPr>
              <a:t>Prospettografo del Barozzi</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1" action="ppaction://hlinksldjump"/>
              </a:rPr>
              <a:t>Macchina per le anamorfosi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2" action="ppaction://hlinksldjump"/>
              </a:rPr>
              <a:t>Parabolografo del Cavalieri</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3" action="ppaction://hlinksldjump"/>
              </a:rPr>
              <a:t>Ellissografo di Proclo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4" action="ppaction://hlinksldjump"/>
              </a:rPr>
              <a:t>Ellissografo di Leonardo</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5" action="ppaction://hlinksldjump"/>
              </a:rPr>
              <a:t>Macchina di Cartesio per le lenti</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6" action="ppaction://hlinksldjump"/>
              </a:rPr>
              <a:t>Iperbolografo di Cartesio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7" action="ppaction://hlinksldjump"/>
              </a:rPr>
              <a:t>Trisettore di Cartesio</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8" action="ppaction://hlinksldjump"/>
              </a:rPr>
              <a:t>Lumaca di Pascal</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19" action="ppaction://hlinksldjump"/>
              </a:rPr>
              <a:t>Guida rettilinea di Watt</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0" action="ppaction://hlinksldjump"/>
              </a:rPr>
              <a:t>Guida rettilinea di Roberts</a:t>
            </a:r>
            <a:r>
              <a:rPr lang="it-IT" dirty="0">
                <a:latin typeface="Calibri" panose="020F0502020204030204" pitchFamily="34" charset="0"/>
                <a:ea typeface="Calibri" panose="020F0502020204030204" pitchFamily="34" charset="0"/>
                <a:cs typeface="Times New Roman" panose="02020603050405020304" pitchFamily="18" charset="0"/>
              </a:rPr>
              <a:t> </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1" action="ppaction://hlinksldjump"/>
              </a:rPr>
              <a:t>Guida rettilinea di Peaucellier</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2" action="ppaction://hlinksldjump"/>
              </a:rPr>
              <a:t>Ellissografo ad antiparallelogramma</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3" action="ppaction://hlinksldjump"/>
              </a:rPr>
              <a:t>Traslatore</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4" action="ppaction://hlinksldjump"/>
              </a:rPr>
              <a:t>Pantografo per l’omotetia</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5" action="ppaction://hlinksldjump"/>
              </a:rPr>
              <a:t>Pantografo per simmetria assiale</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6" action="ppaction://hlinksldjump"/>
              </a:rPr>
              <a:t>Pantografo per lo stiramento</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hlinkClick r:id="rId27" action="ppaction://hlinksldjump"/>
              </a:rPr>
              <a:t>Sezioni del toro</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it-IT" dirty="0">
                <a:effectLst/>
                <a:latin typeface="Calibri" panose="020F0502020204030204" pitchFamily="34" charset="0"/>
                <a:ea typeface="Calibri" panose="020F0502020204030204" pitchFamily="34" charset="0"/>
                <a:cs typeface="Times New Roman" panose="02020603050405020304" pitchFamily="18" charset="0"/>
                <a:hlinkClick r:id="rId28" action="ppaction://hlinksldjump"/>
              </a:rPr>
              <a:t>Strumento del Delaunay per gli ovali del Cassini</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olo 1">
            <a:extLst>
              <a:ext uri="{FF2B5EF4-FFF2-40B4-BE49-F238E27FC236}">
                <a16:creationId xmlns:a16="http://schemas.microsoft.com/office/drawing/2014/main" id="{56AF4334-9824-4006-8171-39AFD15CBFB5}"/>
              </a:ext>
            </a:extLst>
          </p:cNvPr>
          <p:cNvSpPr txBox="1">
            <a:spLocks/>
          </p:cNvSpPr>
          <p:nvPr/>
        </p:nvSpPr>
        <p:spPr>
          <a:xfrm>
            <a:off x="1405246" y="694377"/>
            <a:ext cx="9092541" cy="1193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333333"/>
                </a:solidFill>
                <a:latin typeface="Book Antiqua" panose="02040602050305030304" pitchFamily="18" charset="0"/>
                <a:ea typeface="Times New Roman" panose="02020603050405020304" pitchFamily="18" charset="0"/>
                <a:cs typeface="Arial" panose="020B0604020202020204" pitchFamily="34" charset="0"/>
              </a:rPr>
              <a:t>Macchine, meccanica e matematica</a:t>
            </a:r>
          </a:p>
          <a:p>
            <a:pPr algn="ctr"/>
            <a:r>
              <a:rPr lang="it-IT" sz="1800" i="1" dirty="0">
                <a:solidFill>
                  <a:srgbClr val="333333"/>
                </a:solidFill>
                <a:effectLst/>
                <a:latin typeface="Book Antiqua" panose="02040602050305030304" pitchFamily="18" charset="0"/>
                <a:ea typeface="Times New Roman" panose="02020603050405020304" pitchFamily="18" charset="0"/>
                <a:cs typeface="Arial" panose="020B0604020202020204" pitchFamily="34" charset="0"/>
              </a:rPr>
              <a:t>Viaggio storico tra gli strumenti per la geometria</a:t>
            </a:r>
          </a:p>
          <a:p>
            <a:pPr algn="ctr"/>
            <a:endParaRPr lang="it-IT" sz="1800" b="1" dirty="0">
              <a:solidFill>
                <a:srgbClr val="333333"/>
              </a:solidFill>
              <a:latin typeface="Book Antiqua" panose="02040602050305030304" pitchFamily="18" charset="0"/>
              <a:ea typeface="Calibri" panose="020F0502020204030204" pitchFamily="34" charset="0"/>
              <a:cs typeface="Arial" panose="020B0604020202020204" pitchFamily="34" charset="0"/>
            </a:endParaRPr>
          </a:p>
          <a:p>
            <a:pPr algn="ctr"/>
            <a:r>
              <a:rPr lang="it-IT" sz="1800" b="1" dirty="0">
                <a:solidFill>
                  <a:srgbClr val="333333"/>
                </a:solidFill>
                <a:latin typeface="Book Antiqua" panose="02040602050305030304" pitchFamily="18" charset="0"/>
                <a:ea typeface="Calibri" panose="020F0502020204030204" pitchFamily="34" charset="0"/>
                <a:cs typeface="Arial" panose="020B0604020202020204" pitchFamily="34" charset="0"/>
              </a:rPr>
              <a:t>Strumenti esposti</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BFC7A9C6-0558-4C1B-B973-ABC1197230A9}"/>
              </a:ext>
            </a:extLst>
          </p:cNvPr>
          <p:cNvPicPr>
            <a:picLocks noChangeAspect="1"/>
          </p:cNvPicPr>
          <p:nvPr/>
        </p:nvPicPr>
        <p:blipFill>
          <a:blip r:embed="rId29"/>
          <a:stretch>
            <a:fillRect/>
          </a:stretch>
        </p:blipFill>
        <p:spPr>
          <a:xfrm>
            <a:off x="9352860" y="291149"/>
            <a:ext cx="2289854" cy="1858285"/>
          </a:xfrm>
          <a:prstGeom prst="rect">
            <a:avLst/>
          </a:prstGeom>
        </p:spPr>
      </p:pic>
    </p:spTree>
    <p:extLst>
      <p:ext uri="{BB962C8B-B14F-4D97-AF65-F5344CB8AC3E}">
        <p14:creationId xmlns:p14="http://schemas.microsoft.com/office/powerpoint/2010/main" val="2840906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93CD7-A80B-4FF7-8FA7-BDE3B843F681}"/>
              </a:ext>
            </a:extLst>
          </p:cNvPr>
          <p:cNvSpPr>
            <a:spLocks noGrp="1"/>
          </p:cNvSpPr>
          <p:nvPr>
            <p:ph type="title"/>
          </p:nvPr>
        </p:nvSpPr>
        <p:spPr/>
        <p:txBody>
          <a:bodyPr/>
          <a:lstStyle/>
          <a:p>
            <a:pPr algn="ctr"/>
            <a:r>
              <a:rPr lang="it-IT" dirty="0"/>
              <a:t>Lumache di Pascal </a:t>
            </a:r>
          </a:p>
        </p:txBody>
      </p:sp>
      <p:pic>
        <p:nvPicPr>
          <p:cNvPr id="4" name="Segnaposto contenuto 3">
            <a:extLst>
              <a:ext uri="{FF2B5EF4-FFF2-40B4-BE49-F238E27FC236}">
                <a16:creationId xmlns:a16="http://schemas.microsoft.com/office/drawing/2014/main" id="{1E26AE40-7DEE-4DD9-BE27-6DC28D970CFA}"/>
              </a:ext>
            </a:extLst>
          </p:cNvPr>
          <p:cNvPicPr>
            <a:picLocks noGrp="1" noChangeAspect="1"/>
          </p:cNvPicPr>
          <p:nvPr>
            <p:ph idx="1"/>
          </p:nvPr>
        </p:nvPicPr>
        <p:blipFill>
          <a:blip r:embed="rId2"/>
          <a:stretch>
            <a:fillRect/>
          </a:stretch>
        </p:blipFill>
        <p:spPr>
          <a:xfrm>
            <a:off x="545092" y="1374235"/>
            <a:ext cx="3718882" cy="3109229"/>
          </a:xfrm>
          <a:prstGeom prst="rect">
            <a:avLst/>
          </a:prstGeom>
        </p:spPr>
      </p:pic>
      <p:pic>
        <p:nvPicPr>
          <p:cNvPr id="5" name="Immagine 4">
            <a:extLst>
              <a:ext uri="{FF2B5EF4-FFF2-40B4-BE49-F238E27FC236}">
                <a16:creationId xmlns:a16="http://schemas.microsoft.com/office/drawing/2014/main" id="{D8931011-DD5F-4823-80D5-B542648B1991}"/>
              </a:ext>
            </a:extLst>
          </p:cNvPr>
          <p:cNvPicPr>
            <a:picLocks noChangeAspect="1"/>
          </p:cNvPicPr>
          <p:nvPr/>
        </p:nvPicPr>
        <p:blipFill>
          <a:blip r:embed="rId3"/>
          <a:stretch>
            <a:fillRect/>
          </a:stretch>
        </p:blipFill>
        <p:spPr>
          <a:xfrm>
            <a:off x="1093779" y="4483464"/>
            <a:ext cx="2621507" cy="2145978"/>
          </a:xfrm>
          <a:prstGeom prst="rect">
            <a:avLst/>
          </a:prstGeom>
        </p:spPr>
      </p:pic>
      <p:sp>
        <p:nvSpPr>
          <p:cNvPr id="7" name="CasellaDiTesto 6">
            <a:extLst>
              <a:ext uri="{FF2B5EF4-FFF2-40B4-BE49-F238E27FC236}">
                <a16:creationId xmlns:a16="http://schemas.microsoft.com/office/drawing/2014/main" id="{7C0046EB-C80E-446B-B4C2-C744C97077CB}"/>
              </a:ext>
            </a:extLst>
          </p:cNvPr>
          <p:cNvSpPr txBox="1"/>
          <p:nvPr/>
        </p:nvSpPr>
        <p:spPr>
          <a:xfrm>
            <a:off x="4557082" y="1690688"/>
            <a:ext cx="6096000" cy="5078313"/>
          </a:xfrm>
          <a:prstGeom prst="rect">
            <a:avLst/>
          </a:prstGeom>
          <a:noFill/>
        </p:spPr>
        <p:txBody>
          <a:bodyPr wrap="square">
            <a:spAutoFit/>
          </a:bodyPr>
          <a:lstStyle/>
          <a:p>
            <a:r>
              <a:rPr lang="it-IT" dirty="0">
                <a:latin typeface="Helvetica Neue" panose="02000503000000020004"/>
              </a:rPr>
              <a:t>Il punto A è vincolato dall'asta AC=r, imperniata al piano in C, alla circonferenza </a:t>
            </a:r>
            <a:r>
              <a:rPr lang="el-GR" dirty="0">
                <a:latin typeface="Times New Roman" panose="02020603050405020304" pitchFamily="18" charset="0"/>
                <a:cs typeface="Times New Roman" panose="02020603050405020304" pitchFamily="18" charset="0"/>
              </a:rPr>
              <a:t>γ</a:t>
            </a:r>
            <a:r>
              <a:rPr lang="it-IT" dirty="0">
                <a:latin typeface="Times New Roman" panose="02020603050405020304" pitchFamily="18" charset="0"/>
                <a:cs typeface="Times New Roman" panose="02020603050405020304" pitchFamily="18" charset="0"/>
              </a:rPr>
              <a:t> </a:t>
            </a:r>
            <a:r>
              <a:rPr lang="it-IT" dirty="0">
                <a:latin typeface="Helvetica Neue" panose="02000503000000020004"/>
              </a:rPr>
              <a:t>di raggio r. L'asta s, incernierata in A alla CA , è vincolata a passare per un punto fisso O del piano, scelto sulla circonferenza </a:t>
            </a:r>
            <a:r>
              <a:rPr lang="el-GR" dirty="0">
                <a:latin typeface="Times New Roman" panose="02020603050405020304" pitchFamily="18" charset="0"/>
                <a:cs typeface="Times New Roman" panose="02020603050405020304" pitchFamily="18" charset="0"/>
              </a:rPr>
              <a:t>γ</a:t>
            </a:r>
            <a:r>
              <a:rPr lang="it-IT"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a:t>
            </a:r>
            <a:r>
              <a:rPr lang="it-IT" dirty="0">
                <a:latin typeface="Helvetica Neue" panose="02000503000000020004"/>
              </a:rPr>
              <a:t>Quando A descrive </a:t>
            </a:r>
            <a:r>
              <a:rPr lang="el-GR" dirty="0">
                <a:latin typeface="Times New Roman" panose="02020603050405020304" pitchFamily="18" charset="0"/>
                <a:cs typeface="Times New Roman" panose="02020603050405020304" pitchFamily="18" charset="0"/>
              </a:rPr>
              <a:t>γ </a:t>
            </a:r>
            <a:r>
              <a:rPr lang="it-IT" dirty="0">
                <a:latin typeface="Helvetica Neue" panose="02000503000000020004"/>
              </a:rPr>
              <a:t> ognuno dei punti P e Q scelti su s in modo che siano simmetrici rispetto ad A, descrive una lumaca di Pascal (concoide avente come curva base la circonferenza </a:t>
            </a:r>
            <a:r>
              <a:rPr lang="el-GR" dirty="0">
                <a:latin typeface="Times New Roman" panose="02020603050405020304" pitchFamily="18" charset="0"/>
                <a:cs typeface="Times New Roman" panose="02020603050405020304" pitchFamily="18" charset="0"/>
              </a:rPr>
              <a:t>γ </a:t>
            </a:r>
            <a:r>
              <a:rPr lang="it-IT" dirty="0">
                <a:latin typeface="Helvetica Neue" panose="02000503000000020004"/>
              </a:rPr>
              <a:t>e polo O) , che presenta in O  un punto doppio isolato, un nodo o una cuspide se risulta rispettivamente  AP&gt;2r, AP&lt;2r o AP=2r.</a:t>
            </a:r>
          </a:p>
          <a:p>
            <a:endParaRPr lang="it-IT" dirty="0">
              <a:latin typeface="Helvetica Neue" panose="02000503000000020004"/>
            </a:endParaRPr>
          </a:p>
          <a:p>
            <a:r>
              <a:rPr lang="it-IT" dirty="0">
                <a:latin typeface="Helvetica Neue" panose="02000503000000020004"/>
              </a:rPr>
              <a:t>La curva era nota ai geometri greci, in quanto concoide della circonferenza, ma prese il suo nome solo nel ‘600. </a:t>
            </a:r>
            <a:r>
              <a:rPr lang="it-IT" dirty="0" err="1">
                <a:latin typeface="Helvetica Neue" panose="02000503000000020004"/>
              </a:rPr>
              <a:t>Dὒrer</a:t>
            </a:r>
            <a:r>
              <a:rPr lang="it-IT" dirty="0">
                <a:latin typeface="Helvetica Neue" panose="02000503000000020004"/>
              </a:rPr>
              <a:t> descrive un metodo per la sua costruzione nel </a:t>
            </a:r>
            <a:r>
              <a:rPr lang="it-IT" dirty="0" err="1">
                <a:latin typeface="Helvetica Neue" panose="02000503000000020004"/>
              </a:rPr>
              <a:t>Underweysung</a:t>
            </a:r>
            <a:r>
              <a:rPr lang="it-IT" dirty="0">
                <a:latin typeface="Helvetica Neue" panose="02000503000000020004"/>
              </a:rPr>
              <a:t> </a:t>
            </a:r>
            <a:r>
              <a:rPr lang="it-IT" dirty="0" err="1">
                <a:latin typeface="Helvetica Neue" panose="02000503000000020004"/>
              </a:rPr>
              <a:t>der</a:t>
            </a:r>
            <a:r>
              <a:rPr lang="it-IT" dirty="0">
                <a:latin typeface="Helvetica Neue" panose="02000503000000020004"/>
              </a:rPr>
              <a:t> </a:t>
            </a:r>
            <a:r>
              <a:rPr lang="it-IT" dirty="0" err="1">
                <a:latin typeface="Helvetica Neue" panose="02000503000000020004"/>
              </a:rPr>
              <a:t>Messung</a:t>
            </a:r>
            <a:r>
              <a:rPr lang="it-IT" dirty="0">
                <a:latin typeface="Helvetica Neue" panose="02000503000000020004"/>
              </a:rPr>
              <a:t>…</a:t>
            </a:r>
          </a:p>
          <a:p>
            <a:r>
              <a:rPr lang="it-IT" dirty="0">
                <a:latin typeface="Helvetica Neue" panose="02000503000000020004"/>
              </a:rPr>
              <a:t>La lumaca di Pascal, fra le numerose proprietà ha quella di essere una curva trisettrice.</a:t>
            </a:r>
          </a:p>
          <a:p>
            <a:endParaRPr lang="it-IT" dirty="0"/>
          </a:p>
        </p:txBody>
      </p:sp>
    </p:spTree>
    <p:extLst>
      <p:ext uri="{BB962C8B-B14F-4D97-AF65-F5344CB8AC3E}">
        <p14:creationId xmlns:p14="http://schemas.microsoft.com/office/powerpoint/2010/main" val="820166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BAC5F7F-771B-490B-ADF6-13B452A74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8100" y="1634415"/>
            <a:ext cx="4533900" cy="3819525"/>
          </a:xfrm>
        </p:spPr>
      </p:pic>
      <p:pic>
        <p:nvPicPr>
          <p:cNvPr id="7" name="Immagine 6">
            <a:extLst>
              <a:ext uri="{FF2B5EF4-FFF2-40B4-BE49-F238E27FC236}">
                <a16:creationId xmlns:a16="http://schemas.microsoft.com/office/drawing/2014/main" id="{A8518B48-5A72-4469-8B5E-18C7A7982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885" y="1634415"/>
            <a:ext cx="4088230" cy="3500437"/>
          </a:xfrm>
          <a:prstGeom prst="rect">
            <a:avLst/>
          </a:prstGeom>
        </p:spPr>
      </p:pic>
      <p:pic>
        <p:nvPicPr>
          <p:cNvPr id="9" name="Immagine 8">
            <a:extLst>
              <a:ext uri="{FF2B5EF4-FFF2-40B4-BE49-F238E27FC236}">
                <a16:creationId xmlns:a16="http://schemas.microsoft.com/office/drawing/2014/main" id="{08985E39-6F43-4CEF-9A9D-59AA8BC3A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3" y="1723147"/>
            <a:ext cx="3973337" cy="3411705"/>
          </a:xfrm>
          <a:prstGeom prst="rect">
            <a:avLst/>
          </a:prstGeom>
        </p:spPr>
      </p:pic>
    </p:spTree>
    <p:extLst>
      <p:ext uri="{BB962C8B-B14F-4D97-AF65-F5344CB8AC3E}">
        <p14:creationId xmlns:p14="http://schemas.microsoft.com/office/powerpoint/2010/main" val="692717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8550C5DD-3F96-D041-83D6-9A0499592C80}"/>
              </a:ext>
            </a:extLst>
          </p:cNvPr>
          <p:cNvSpPr txBox="1"/>
          <p:nvPr/>
        </p:nvSpPr>
        <p:spPr>
          <a:xfrm>
            <a:off x="339265" y="1171673"/>
            <a:ext cx="11187289" cy="1477328"/>
          </a:xfrm>
          <a:prstGeom prst="rect">
            <a:avLst/>
          </a:prstGeom>
          <a:noFill/>
          <a:ln>
            <a:noFill/>
          </a:ln>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Come si può pilotare il moto rettilineo di un punto senza ricorrere alla predeterminazione fisica della traiettoria, come accade quando si disegna un segmento con l’utilizzo di una riga? L'interesse del problema non è solo teorico ed ha impegnato ingegneri e matematici alla fine del ‘700 e in parte dell'800, motivato dalla ricerca di un sistema utile per guidare l'asta del pistone di una macchina a vapore in un moto rettilineo alternato. </a:t>
            </a:r>
          </a:p>
        </p:txBody>
      </p:sp>
      <p:sp>
        <p:nvSpPr>
          <p:cNvPr id="18" name="CasellaDiTesto 17">
            <a:extLst>
              <a:ext uri="{FF2B5EF4-FFF2-40B4-BE49-F238E27FC236}">
                <a16:creationId xmlns:a16="http://schemas.microsoft.com/office/drawing/2014/main" id="{02FCA98A-1264-4D42-9A4F-CA6F0C193E57}"/>
              </a:ext>
            </a:extLst>
          </p:cNvPr>
          <p:cNvSpPr txBox="1"/>
          <p:nvPr/>
        </p:nvSpPr>
        <p:spPr>
          <a:xfrm>
            <a:off x="3477577" y="3938016"/>
            <a:ext cx="8048977" cy="2031325"/>
          </a:xfrm>
          <a:prstGeom prst="rect">
            <a:avLst/>
          </a:prstGeom>
          <a:noFill/>
        </p:spPr>
        <p:txBody>
          <a:bodyPr wrap="square" rtlCol="0">
            <a:spAutoFit/>
          </a:bodyPr>
          <a:lstStyle/>
          <a:p>
            <a:pPr algn="just"/>
            <a:r>
              <a:rPr lang="it-IT" dirty="0">
                <a:latin typeface="Helvetica Neue" panose="02000503000000020004" pitchFamily="2" charset="0"/>
              </a:rPr>
              <a:t>Altre soluzioni approssimate vennero trovate successivamente, ma la soluzione esatta venne fornita da </a:t>
            </a:r>
            <a:r>
              <a:rPr lang="it-IT" dirty="0" err="1">
                <a:latin typeface="Helvetica Neue" panose="02000503000000020004" pitchFamily="2" charset="0"/>
              </a:rPr>
              <a:t>Peaucellier</a:t>
            </a:r>
            <a:r>
              <a:rPr lang="it-IT" dirty="0">
                <a:latin typeface="Helvetica Neue" panose="02000503000000020004" pitchFamily="2" charset="0"/>
              </a:rPr>
              <a:t> nel 1864 e da Lipkin nel 1871, con un meccanismo che utilizza le proprietà della inversione circolare (particolare corrispondenza fra i punti di un piano). La soluzione di </a:t>
            </a:r>
            <a:r>
              <a:rPr lang="it-IT" dirty="0" err="1">
                <a:latin typeface="Helvetica Neue" panose="02000503000000020004" pitchFamily="2" charset="0"/>
              </a:rPr>
              <a:t>Peaucellier</a:t>
            </a:r>
            <a:r>
              <a:rPr lang="it-IT" dirty="0">
                <a:latin typeface="Helvetica Neue" panose="02000503000000020004" pitchFamily="2" charset="0"/>
              </a:rPr>
              <a:t> passò inosservata, proprio in un periodo in cui eminenti geometri dubitavano che tale soluzione esistesse finché Lipkin giunse alla stessa soluzione, ricevendo anche una ricompensa dal suo governo.  </a:t>
            </a:r>
          </a:p>
        </p:txBody>
      </p:sp>
      <p:sp>
        <p:nvSpPr>
          <p:cNvPr id="5" name="Rettangolo 4">
            <a:extLst>
              <a:ext uri="{FF2B5EF4-FFF2-40B4-BE49-F238E27FC236}">
                <a16:creationId xmlns:a16="http://schemas.microsoft.com/office/drawing/2014/main" id="{D31EA6F8-1232-B948-9037-042DD9DAC6EB}"/>
              </a:ext>
            </a:extLst>
          </p:cNvPr>
          <p:cNvSpPr/>
          <p:nvPr/>
        </p:nvSpPr>
        <p:spPr>
          <a:xfrm>
            <a:off x="3430189" y="2426223"/>
            <a:ext cx="8048977" cy="1477328"/>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Nel 1784 James Watt, l'inventore della macchina a vapore, ottenne una soluzione approssimata del problema: in determinate condizioni il punto centrale del braccio di connessione si muove in un modo tale da discostarsi minimamente da una linea retta, ma studiando il meccanismo si può osservare che tale punto descrive un arco di una curva di sesto grado.</a:t>
            </a:r>
          </a:p>
        </p:txBody>
      </p:sp>
      <p:pic>
        <p:nvPicPr>
          <p:cNvPr id="29" name="Immagine 28">
            <a:extLst>
              <a:ext uri="{FF2B5EF4-FFF2-40B4-BE49-F238E27FC236}">
                <a16:creationId xmlns:a16="http://schemas.microsoft.com/office/drawing/2014/main" id="{1BF15492-F0F0-D549-A644-5E1775054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638" y="2806136"/>
            <a:ext cx="2512496" cy="1303065"/>
          </a:xfrm>
          <a:prstGeom prst="rect">
            <a:avLst/>
          </a:prstGeom>
          <a:noFill/>
          <a:ln>
            <a:noFill/>
          </a:ln>
        </p:spPr>
      </p:pic>
      <p:pic>
        <p:nvPicPr>
          <p:cNvPr id="30" name="Immagine 29">
            <a:extLst>
              <a:ext uri="{FF2B5EF4-FFF2-40B4-BE49-F238E27FC236}">
                <a16:creationId xmlns:a16="http://schemas.microsoft.com/office/drawing/2014/main" id="{720A04B6-E98B-C449-AB80-3940CE96B6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844" y="4854759"/>
            <a:ext cx="2394036" cy="1454230"/>
          </a:xfrm>
          <a:prstGeom prst="rect">
            <a:avLst/>
          </a:prstGeom>
          <a:noFill/>
          <a:ln>
            <a:noFill/>
          </a:ln>
        </p:spPr>
      </p:pic>
      <p:sp>
        <p:nvSpPr>
          <p:cNvPr id="31" name="Rettangolo 30">
            <a:extLst>
              <a:ext uri="{FF2B5EF4-FFF2-40B4-BE49-F238E27FC236}">
                <a16:creationId xmlns:a16="http://schemas.microsoft.com/office/drawing/2014/main" id="{A819C639-AC78-D045-A777-1E6DCF87F6A9}"/>
              </a:ext>
            </a:extLst>
          </p:cNvPr>
          <p:cNvSpPr/>
          <p:nvPr/>
        </p:nvSpPr>
        <p:spPr>
          <a:xfrm>
            <a:off x="3538405" y="6003806"/>
            <a:ext cx="7832544" cy="646331"/>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Alcuni meccanismi che forniscono la soluzione del problema furono trovati successivamente da </a:t>
            </a:r>
            <a:r>
              <a:rPr lang="it-IT" dirty="0" err="1">
                <a:latin typeface="Helvetica Neue" panose="02000503000000020004" pitchFamily="2" charset="0"/>
                <a:ea typeface="Helvetica Neue" panose="02000503000000020004" pitchFamily="2" charset="0"/>
                <a:cs typeface="Helvetica Neue" panose="02000503000000020004" pitchFamily="2" charset="0"/>
              </a:rPr>
              <a:t>Kempe</a:t>
            </a:r>
            <a:r>
              <a:rPr lang="it-IT" dirty="0">
                <a:latin typeface="Helvetica Neue" panose="02000503000000020004" pitchFamily="2" charset="0"/>
                <a:ea typeface="Helvetica Neue" panose="02000503000000020004" pitchFamily="2" charset="0"/>
                <a:cs typeface="Helvetica Neue" panose="02000503000000020004" pitchFamily="2" charset="0"/>
              </a:rPr>
              <a:t> (1876) a da altri matematici.</a:t>
            </a:r>
            <a:endParaRPr lang="it-IT" dirty="0"/>
          </a:p>
        </p:txBody>
      </p:sp>
      <p:sp>
        <p:nvSpPr>
          <p:cNvPr id="4" name="CasellaDiTesto 3">
            <a:extLst>
              <a:ext uri="{FF2B5EF4-FFF2-40B4-BE49-F238E27FC236}">
                <a16:creationId xmlns:a16="http://schemas.microsoft.com/office/drawing/2014/main" id="{89DCCCA7-C68F-478D-8F5B-32A53A4E390F}"/>
              </a:ext>
            </a:extLst>
          </p:cNvPr>
          <p:cNvSpPr txBox="1"/>
          <p:nvPr/>
        </p:nvSpPr>
        <p:spPr>
          <a:xfrm>
            <a:off x="798791" y="516162"/>
            <a:ext cx="2847831" cy="584775"/>
          </a:xfrm>
          <a:prstGeom prst="rect">
            <a:avLst/>
          </a:prstGeom>
          <a:noFill/>
        </p:spPr>
        <p:txBody>
          <a:bodyPr wrap="none" rtlCol="0">
            <a:spAutoFit/>
          </a:bodyPr>
          <a:lstStyle/>
          <a:p>
            <a:r>
              <a:rPr lang="it-IT" sz="3200" b="1" dirty="0"/>
              <a:t>Guide rettilinee</a:t>
            </a:r>
          </a:p>
        </p:txBody>
      </p:sp>
    </p:spTree>
    <p:extLst>
      <p:ext uri="{BB962C8B-B14F-4D97-AF65-F5344CB8AC3E}">
        <p14:creationId xmlns:p14="http://schemas.microsoft.com/office/powerpoint/2010/main" val="1695191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21FF4-168C-4AE1-ADA1-25F83D5ACF1A}"/>
              </a:ext>
            </a:extLst>
          </p:cNvPr>
          <p:cNvSpPr>
            <a:spLocks noGrp="1"/>
          </p:cNvSpPr>
          <p:nvPr>
            <p:ph type="title"/>
          </p:nvPr>
        </p:nvSpPr>
        <p:spPr>
          <a:xfrm>
            <a:off x="838200" y="365125"/>
            <a:ext cx="10515600" cy="1339497"/>
          </a:xfrm>
        </p:spPr>
        <p:txBody>
          <a:bodyPr>
            <a:normAutofit fontScale="90000"/>
          </a:bodyPr>
          <a:lstStyle/>
          <a:p>
            <a:pPr algn="ctr"/>
            <a:r>
              <a:rPr lang="it-IT" dirty="0"/>
              <a:t>Guida rettilinea approssimata</a:t>
            </a:r>
            <a:br>
              <a:rPr lang="it-IT" dirty="0"/>
            </a:br>
            <a:r>
              <a:rPr lang="it-IT" dirty="0"/>
              <a:t>Sistema a tre aste di Watt</a:t>
            </a:r>
            <a:br>
              <a:rPr lang="it-IT" dirty="0"/>
            </a:br>
            <a:endParaRPr lang="it-IT" dirty="0"/>
          </a:p>
        </p:txBody>
      </p:sp>
      <p:pic>
        <p:nvPicPr>
          <p:cNvPr id="4" name="Segnaposto contenuto 3">
            <a:extLst>
              <a:ext uri="{FF2B5EF4-FFF2-40B4-BE49-F238E27FC236}">
                <a16:creationId xmlns:a16="http://schemas.microsoft.com/office/drawing/2014/main" id="{9DB10C9F-4030-40DC-A597-58B33B064D55}"/>
              </a:ext>
            </a:extLst>
          </p:cNvPr>
          <p:cNvPicPr>
            <a:picLocks noGrp="1" noChangeAspect="1"/>
          </p:cNvPicPr>
          <p:nvPr>
            <p:ph idx="1"/>
          </p:nvPr>
        </p:nvPicPr>
        <p:blipFill>
          <a:blip r:embed="rId2"/>
          <a:stretch>
            <a:fillRect/>
          </a:stretch>
        </p:blipFill>
        <p:spPr>
          <a:xfrm>
            <a:off x="439012" y="1425827"/>
            <a:ext cx="4718060" cy="3665678"/>
          </a:xfrm>
          <a:prstGeom prst="rect">
            <a:avLst/>
          </a:prstGeom>
        </p:spPr>
      </p:pic>
      <p:pic>
        <p:nvPicPr>
          <p:cNvPr id="5" name="Immagine 4">
            <a:extLst>
              <a:ext uri="{FF2B5EF4-FFF2-40B4-BE49-F238E27FC236}">
                <a16:creationId xmlns:a16="http://schemas.microsoft.com/office/drawing/2014/main" id="{E16729F4-2DA0-48C7-8017-22C801EBBA58}"/>
              </a:ext>
            </a:extLst>
          </p:cNvPr>
          <p:cNvPicPr>
            <a:picLocks noChangeAspect="1"/>
          </p:cNvPicPr>
          <p:nvPr/>
        </p:nvPicPr>
        <p:blipFill>
          <a:blip r:embed="rId3"/>
          <a:stretch>
            <a:fillRect/>
          </a:stretch>
        </p:blipFill>
        <p:spPr>
          <a:xfrm>
            <a:off x="1839052" y="5031678"/>
            <a:ext cx="3072650" cy="1591194"/>
          </a:xfrm>
          <a:prstGeom prst="rect">
            <a:avLst/>
          </a:prstGeom>
        </p:spPr>
      </p:pic>
      <p:sp>
        <p:nvSpPr>
          <p:cNvPr id="7" name="Text Box 11">
            <a:extLst>
              <a:ext uri="{FF2B5EF4-FFF2-40B4-BE49-F238E27FC236}">
                <a16:creationId xmlns:a16="http://schemas.microsoft.com/office/drawing/2014/main" id="{6F6BE2D4-26F4-42D6-A583-3D9599FB0A8E}"/>
              </a:ext>
            </a:extLst>
          </p:cNvPr>
          <p:cNvSpPr txBox="1">
            <a:spLocks noChangeArrowheads="1"/>
          </p:cNvSpPr>
          <p:nvPr/>
        </p:nvSpPr>
        <p:spPr bwMode="auto">
          <a:xfrm>
            <a:off x="2104778" y="6208217"/>
            <a:ext cx="960755" cy="4146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1000"/>
              </a:spcAft>
            </a:pPr>
            <a:r>
              <a:rPr lang="it-IT" sz="1100" i="1">
                <a:effectLst/>
                <a:latin typeface="Calibri" panose="020F0502020204030204" pitchFamily="34" charset="0"/>
                <a:ea typeface="Calibri" panose="020F0502020204030204" pitchFamily="34" charset="0"/>
                <a:cs typeface="Times New Roman" panose="02020603050405020304" pitchFamily="18" charset="0"/>
              </a:rPr>
              <a:t>Figura 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54D8CC7E-9938-4724-979B-071DBBE62B97}"/>
              </a:ext>
            </a:extLst>
          </p:cNvPr>
          <p:cNvSpPr txBox="1"/>
          <p:nvPr/>
        </p:nvSpPr>
        <p:spPr>
          <a:xfrm>
            <a:off x="5357287" y="2039359"/>
            <a:ext cx="6096000" cy="3139321"/>
          </a:xfrm>
          <a:prstGeom prst="rect">
            <a:avLst/>
          </a:prstGeom>
          <a:noFill/>
        </p:spPr>
        <p:txBody>
          <a:bodyPr wrap="square">
            <a:spAutoFit/>
          </a:bodyPr>
          <a:lstStyle/>
          <a:p>
            <a:r>
              <a:rPr lang="it-IT" dirty="0">
                <a:latin typeface="Helvetica Neue"/>
              </a:rPr>
              <a:t>Nel sistema articolato a tre aste rappresentato in figura OA e QB sono di uguale lunghezza a. La biella AB ha lunghezza minore di a. M è il punto medio di AB. </a:t>
            </a:r>
          </a:p>
          <a:p>
            <a:r>
              <a:rPr lang="it-IT" dirty="0">
                <a:latin typeface="Helvetica Neue"/>
              </a:rPr>
              <a:t>Durante il movimento del sistema, A e B percorrono due circonferenze di raggio a e centri rispettivamente in O e Q, mentre M descrive una curva a lunga inflessione (a forma di otto) il cui tratto verticale ha un andamento approssimativamente rettilineo. </a:t>
            </a:r>
          </a:p>
          <a:p>
            <a:r>
              <a:rPr lang="it-IT" dirty="0">
                <a:latin typeface="Helvetica Neue"/>
              </a:rPr>
              <a:t> L’approssimazione è migliore se, quando le aste OA e QB sono parallele, la biella AB è ad esse perpendicolare (cfr. figura 2)</a:t>
            </a:r>
          </a:p>
        </p:txBody>
      </p:sp>
    </p:spTree>
    <p:extLst>
      <p:ext uri="{BB962C8B-B14F-4D97-AF65-F5344CB8AC3E}">
        <p14:creationId xmlns:p14="http://schemas.microsoft.com/office/powerpoint/2010/main" val="894774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0F0B6D5-09F6-4BCA-84A9-CC3251561F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9010" y="1825625"/>
            <a:ext cx="5413980" cy="4351338"/>
          </a:xfrm>
        </p:spPr>
      </p:pic>
    </p:spTree>
    <p:extLst>
      <p:ext uri="{BB962C8B-B14F-4D97-AF65-F5344CB8AC3E}">
        <p14:creationId xmlns:p14="http://schemas.microsoft.com/office/powerpoint/2010/main" val="1773901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6261E3-1AA8-4C05-91EE-072EEE0ADDDC}"/>
              </a:ext>
            </a:extLst>
          </p:cNvPr>
          <p:cNvSpPr>
            <a:spLocks noGrp="1"/>
          </p:cNvSpPr>
          <p:nvPr>
            <p:ph type="title"/>
          </p:nvPr>
        </p:nvSpPr>
        <p:spPr/>
        <p:txBody>
          <a:bodyPr/>
          <a:lstStyle/>
          <a:p>
            <a:pPr algn="ctr"/>
            <a:r>
              <a:rPr lang="it-IT" dirty="0"/>
              <a:t>Guida rettilinea approssimata di Roberts.</a:t>
            </a:r>
          </a:p>
        </p:txBody>
      </p:sp>
      <p:pic>
        <p:nvPicPr>
          <p:cNvPr id="4" name="Segnaposto contenuto 3">
            <a:extLst>
              <a:ext uri="{FF2B5EF4-FFF2-40B4-BE49-F238E27FC236}">
                <a16:creationId xmlns:a16="http://schemas.microsoft.com/office/drawing/2014/main" id="{7CB64E4E-279B-4600-8D8A-788BA064104B}"/>
              </a:ext>
            </a:extLst>
          </p:cNvPr>
          <p:cNvPicPr>
            <a:picLocks noGrp="1" noChangeAspect="1"/>
          </p:cNvPicPr>
          <p:nvPr>
            <p:ph idx="1"/>
          </p:nvPr>
        </p:nvPicPr>
        <p:blipFill>
          <a:blip r:embed="rId2"/>
          <a:stretch>
            <a:fillRect/>
          </a:stretch>
        </p:blipFill>
        <p:spPr>
          <a:xfrm>
            <a:off x="838200" y="1554021"/>
            <a:ext cx="3981033" cy="3097036"/>
          </a:xfrm>
          <a:prstGeom prst="rect">
            <a:avLst/>
          </a:prstGeom>
        </p:spPr>
      </p:pic>
      <p:pic>
        <p:nvPicPr>
          <p:cNvPr id="5" name="Immagine 4">
            <a:extLst>
              <a:ext uri="{FF2B5EF4-FFF2-40B4-BE49-F238E27FC236}">
                <a16:creationId xmlns:a16="http://schemas.microsoft.com/office/drawing/2014/main" id="{FCF9F06F-126B-42A8-B108-8E559E35E5DA}"/>
              </a:ext>
            </a:extLst>
          </p:cNvPr>
          <p:cNvPicPr>
            <a:picLocks noChangeAspect="1"/>
          </p:cNvPicPr>
          <p:nvPr/>
        </p:nvPicPr>
        <p:blipFill>
          <a:blip r:embed="rId3"/>
          <a:stretch>
            <a:fillRect/>
          </a:stretch>
        </p:blipFill>
        <p:spPr>
          <a:xfrm>
            <a:off x="1073810" y="4651057"/>
            <a:ext cx="2322777" cy="2206943"/>
          </a:xfrm>
          <a:prstGeom prst="rect">
            <a:avLst/>
          </a:prstGeom>
        </p:spPr>
      </p:pic>
      <p:sp>
        <p:nvSpPr>
          <p:cNvPr id="7" name="CasellaDiTesto 6">
            <a:extLst>
              <a:ext uri="{FF2B5EF4-FFF2-40B4-BE49-F238E27FC236}">
                <a16:creationId xmlns:a16="http://schemas.microsoft.com/office/drawing/2014/main" id="{D34527C8-EC11-48A9-A1A7-E8A2F75041B6}"/>
              </a:ext>
            </a:extLst>
          </p:cNvPr>
          <p:cNvSpPr txBox="1"/>
          <p:nvPr/>
        </p:nvSpPr>
        <p:spPr>
          <a:xfrm>
            <a:off x="5135078" y="2296523"/>
            <a:ext cx="6096000" cy="3139321"/>
          </a:xfrm>
          <a:prstGeom prst="rect">
            <a:avLst/>
          </a:prstGeom>
          <a:noFill/>
        </p:spPr>
        <p:txBody>
          <a:bodyPr wrap="square">
            <a:spAutoFit/>
          </a:bodyPr>
          <a:lstStyle/>
          <a:p>
            <a:r>
              <a:rPr lang="it-IT" dirty="0">
                <a:latin typeface="Helvetica Neue" panose="02000503000000020004"/>
              </a:rPr>
              <a:t>Sia ABCD un trapezio isoscele articolato i cui vertici A e B sono fissati al piano, nel quale AB = 2CD. </a:t>
            </a:r>
          </a:p>
          <a:p>
            <a:r>
              <a:rPr lang="it-IT" dirty="0">
                <a:latin typeface="Helvetica Neue" panose="02000503000000020004"/>
              </a:rPr>
              <a:t> CMD è un triangolo isoscele, fissato al lato CD del trapezio mediante due cerniere e scelto in modo che M sia punto medio di AB.  Si ha quindi AD = DM = MC = CB. </a:t>
            </a:r>
          </a:p>
          <a:p>
            <a:r>
              <a:rPr lang="it-IT" dirty="0">
                <a:latin typeface="Helvetica Neue" panose="02000503000000020004"/>
              </a:rPr>
              <a:t>Quando il sistema si deforma (e allora il trapezio diventa un quadrilatero con due lati opposti uguali fra loro) il punto M descrive una curva passante per A e B: il tratto di questa curva compreso tra A e B ha un andamento quasi rettilineo (si sovrappone alla retta AB con buona approssimazione).</a:t>
            </a:r>
          </a:p>
        </p:txBody>
      </p:sp>
    </p:spTree>
    <p:extLst>
      <p:ext uri="{BB962C8B-B14F-4D97-AF65-F5344CB8AC3E}">
        <p14:creationId xmlns:p14="http://schemas.microsoft.com/office/powerpoint/2010/main" val="2223956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4745F6C-7C6A-4CC8-A0FE-C4FA6003A7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5662" y="1934369"/>
            <a:ext cx="5400675" cy="4133850"/>
          </a:xfrm>
        </p:spPr>
      </p:pic>
    </p:spTree>
    <p:extLst>
      <p:ext uri="{BB962C8B-B14F-4D97-AF65-F5344CB8AC3E}">
        <p14:creationId xmlns:p14="http://schemas.microsoft.com/office/powerpoint/2010/main" val="2688034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FBDFB6-5979-4D6A-81F6-90D89B48E196}"/>
              </a:ext>
            </a:extLst>
          </p:cNvPr>
          <p:cNvSpPr>
            <a:spLocks noGrp="1"/>
          </p:cNvSpPr>
          <p:nvPr>
            <p:ph type="title"/>
          </p:nvPr>
        </p:nvSpPr>
        <p:spPr>
          <a:xfrm>
            <a:off x="838200" y="365126"/>
            <a:ext cx="10515600" cy="989542"/>
          </a:xfrm>
        </p:spPr>
        <p:txBody>
          <a:bodyPr/>
          <a:lstStyle/>
          <a:p>
            <a:pPr algn="ctr"/>
            <a:r>
              <a:rPr lang="it-IT" dirty="0"/>
              <a:t>Guida rettilinea di Peaucellier</a:t>
            </a:r>
          </a:p>
        </p:txBody>
      </p:sp>
      <p:pic>
        <p:nvPicPr>
          <p:cNvPr id="4" name="Segnaposto contenuto 3">
            <a:extLst>
              <a:ext uri="{FF2B5EF4-FFF2-40B4-BE49-F238E27FC236}">
                <a16:creationId xmlns:a16="http://schemas.microsoft.com/office/drawing/2014/main" id="{A35B16BF-73EF-497C-8CEF-8E331438858A}"/>
              </a:ext>
            </a:extLst>
          </p:cNvPr>
          <p:cNvPicPr>
            <a:picLocks noGrp="1" noChangeAspect="1"/>
          </p:cNvPicPr>
          <p:nvPr>
            <p:ph idx="1"/>
          </p:nvPr>
        </p:nvPicPr>
        <p:blipFill>
          <a:blip r:embed="rId2"/>
          <a:stretch>
            <a:fillRect/>
          </a:stretch>
        </p:blipFill>
        <p:spPr>
          <a:xfrm>
            <a:off x="1164871" y="1585164"/>
            <a:ext cx="3292125" cy="2853175"/>
          </a:xfrm>
          <a:prstGeom prst="rect">
            <a:avLst/>
          </a:prstGeom>
        </p:spPr>
      </p:pic>
      <p:pic>
        <p:nvPicPr>
          <p:cNvPr id="5" name="Immagine 4">
            <a:extLst>
              <a:ext uri="{FF2B5EF4-FFF2-40B4-BE49-F238E27FC236}">
                <a16:creationId xmlns:a16="http://schemas.microsoft.com/office/drawing/2014/main" id="{394A0412-85CE-4608-8238-AF1031B38974}"/>
              </a:ext>
            </a:extLst>
          </p:cNvPr>
          <p:cNvPicPr>
            <a:picLocks noChangeAspect="1"/>
          </p:cNvPicPr>
          <p:nvPr/>
        </p:nvPicPr>
        <p:blipFill>
          <a:blip r:embed="rId3"/>
          <a:stretch>
            <a:fillRect/>
          </a:stretch>
        </p:blipFill>
        <p:spPr>
          <a:xfrm>
            <a:off x="1006361" y="4976841"/>
            <a:ext cx="3450635" cy="2097206"/>
          </a:xfrm>
          <a:prstGeom prst="rect">
            <a:avLst/>
          </a:prstGeom>
        </p:spPr>
      </p:pic>
      <p:sp>
        <p:nvSpPr>
          <p:cNvPr id="7" name="CasellaDiTesto 6">
            <a:extLst>
              <a:ext uri="{FF2B5EF4-FFF2-40B4-BE49-F238E27FC236}">
                <a16:creationId xmlns:a16="http://schemas.microsoft.com/office/drawing/2014/main" id="{2CA054BC-813E-449A-9E45-6AE5254070DD}"/>
              </a:ext>
            </a:extLst>
          </p:cNvPr>
          <p:cNvSpPr txBox="1"/>
          <p:nvPr/>
        </p:nvSpPr>
        <p:spPr>
          <a:xfrm>
            <a:off x="4560712" y="2114519"/>
            <a:ext cx="6793088" cy="2862322"/>
          </a:xfrm>
          <a:prstGeom prst="rect">
            <a:avLst/>
          </a:prstGeom>
          <a:noFill/>
        </p:spPr>
        <p:txBody>
          <a:bodyPr wrap="square">
            <a:spAutoFit/>
          </a:bodyPr>
          <a:lstStyle/>
          <a:p>
            <a:r>
              <a:rPr lang="it-IT" dirty="0">
                <a:latin typeface="Helvetica Neue" panose="02000503000000020004"/>
              </a:rPr>
              <a:t>Due aste di uguale lunghezza OA = OB = a hanno uno dei loro estremi imperniato al punto fisso O: gli altri due estremi sono incernierati ai vertici opposti  A e B di un rombo articolato APBQ con lati AP = PB = BQ = QA = b&lt; a.  </a:t>
            </a:r>
          </a:p>
          <a:p>
            <a:r>
              <a:rPr lang="it-IT" dirty="0">
                <a:latin typeface="Helvetica Neue" panose="02000503000000020004"/>
              </a:rPr>
              <a:t>Si dimostra che il prodotto  OP × OQ è costante, quindi P e Q si corrispondono in una inversione circolare, particolare trasformazione quadratica dei punti del piano.</a:t>
            </a:r>
          </a:p>
          <a:p>
            <a:r>
              <a:rPr lang="it-IT" dirty="0">
                <a:latin typeface="Helvetica Neue" panose="02000503000000020004"/>
              </a:rPr>
              <a:t>Se allora Q è costretto da una manovella fissata in C a descrivere una circonferenza passante per O, le proprietà dell’inversione ci garantiscono che il punto P traccerà una retta. </a:t>
            </a:r>
          </a:p>
        </p:txBody>
      </p:sp>
    </p:spTree>
    <p:extLst>
      <p:ext uri="{BB962C8B-B14F-4D97-AF65-F5344CB8AC3E}">
        <p14:creationId xmlns:p14="http://schemas.microsoft.com/office/powerpoint/2010/main" val="3798049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EF9D090-1AB6-4DA8-A6AE-E70627D34F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1520" y="1170869"/>
            <a:ext cx="5043182" cy="4351338"/>
          </a:xfrm>
        </p:spPr>
      </p:pic>
    </p:spTree>
    <p:extLst>
      <p:ext uri="{BB962C8B-B14F-4D97-AF65-F5344CB8AC3E}">
        <p14:creationId xmlns:p14="http://schemas.microsoft.com/office/powerpoint/2010/main" val="2126176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8550C5DD-3F96-D041-83D6-9A0499592C80}"/>
              </a:ext>
            </a:extLst>
          </p:cNvPr>
          <p:cNvSpPr txBox="1"/>
          <p:nvPr/>
        </p:nvSpPr>
        <p:spPr>
          <a:xfrm>
            <a:off x="3465689" y="1249592"/>
            <a:ext cx="8020915" cy="2031325"/>
          </a:xfrm>
          <a:prstGeom prst="rect">
            <a:avLst/>
          </a:prstGeom>
          <a:noFill/>
          <a:ln>
            <a:noFill/>
          </a:ln>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La teoria dei sistemi articolati si fa iniziare dal 1864, ma sistemi di questo tipo sono stati utilizzati assai prima. Ad esempio, quando nel 1631 </a:t>
            </a:r>
            <a:r>
              <a:rPr lang="it-IT" dirty="0" err="1">
                <a:latin typeface="Helvetica Neue" panose="02000503000000020004" pitchFamily="2" charset="0"/>
                <a:ea typeface="Helvetica Neue" panose="02000503000000020004" pitchFamily="2" charset="0"/>
                <a:cs typeface="Helvetica Neue" panose="02000503000000020004" pitchFamily="2" charset="0"/>
              </a:rPr>
              <a:t>Scheiner</a:t>
            </a:r>
            <a:r>
              <a:rPr lang="it-IT" dirty="0">
                <a:latin typeface="Helvetica Neue" panose="02000503000000020004" pitchFamily="2" charset="0"/>
                <a:ea typeface="Helvetica Neue" panose="02000503000000020004" pitchFamily="2" charset="0"/>
                <a:cs typeface="Helvetica Neue" panose="02000503000000020004" pitchFamily="2" charset="0"/>
              </a:rPr>
              <a:t>, descriveva il suo pantografo, non conosceva i concetti generali che il suo strumento conteneva, legati alla teoria delle trasformazioni: come spesso accade ogni epoca tiene tra le mani le invenzioni dell’epoca futura. Lo studio dei sistemi articolati ebbe grande impulso per le loro applicazioni nel campo dell’ingegneria industriale, ma anche per il grande interesse per i matematici.</a:t>
            </a:r>
          </a:p>
        </p:txBody>
      </p:sp>
      <p:sp>
        <p:nvSpPr>
          <p:cNvPr id="18" name="CasellaDiTesto 17">
            <a:extLst>
              <a:ext uri="{FF2B5EF4-FFF2-40B4-BE49-F238E27FC236}">
                <a16:creationId xmlns:a16="http://schemas.microsoft.com/office/drawing/2014/main" id="{02FCA98A-1264-4D42-9A4F-CA6F0C193E57}"/>
              </a:ext>
            </a:extLst>
          </p:cNvPr>
          <p:cNvSpPr txBox="1"/>
          <p:nvPr/>
        </p:nvSpPr>
        <p:spPr>
          <a:xfrm>
            <a:off x="3860653" y="4750957"/>
            <a:ext cx="7721435" cy="923330"/>
          </a:xfrm>
          <a:prstGeom prst="rect">
            <a:avLst/>
          </a:prstGeom>
          <a:noFill/>
        </p:spPr>
        <p:txBody>
          <a:bodyPr wrap="square" rtlCol="0">
            <a:spAutoFit/>
          </a:bodyPr>
          <a:lstStyle/>
          <a:p>
            <a:pPr algn="just"/>
            <a:r>
              <a:rPr lang="it-IT" dirty="0">
                <a:latin typeface="Helvetica Neue" panose="02000503000000020004" pitchFamily="2" charset="0"/>
              </a:rPr>
              <a:t>Le trasformazioni geometriche, argomento importantissimo della matematica, daranno una svolta importante ad una visione unitaria della geometria nell’800, ad opera di </a:t>
            </a:r>
            <a:r>
              <a:rPr lang="it-IT" dirty="0" err="1">
                <a:latin typeface="Helvetica Neue" panose="02000503000000020004" pitchFamily="2" charset="0"/>
              </a:rPr>
              <a:t>F.Klein</a:t>
            </a:r>
            <a:endParaRPr lang="it-IT" dirty="0">
              <a:latin typeface="Helvetica Neue" panose="02000503000000020004" pitchFamily="2" charset="0"/>
            </a:endParaRPr>
          </a:p>
        </p:txBody>
      </p:sp>
      <p:sp>
        <p:nvSpPr>
          <p:cNvPr id="5" name="Rettangolo 4">
            <a:extLst>
              <a:ext uri="{FF2B5EF4-FFF2-40B4-BE49-F238E27FC236}">
                <a16:creationId xmlns:a16="http://schemas.microsoft.com/office/drawing/2014/main" id="{D31EA6F8-1232-B948-9037-042DD9DAC6EB}"/>
              </a:ext>
            </a:extLst>
          </p:cNvPr>
          <p:cNvSpPr/>
          <p:nvPr/>
        </p:nvSpPr>
        <p:spPr>
          <a:xfrm>
            <a:off x="3561173" y="3285855"/>
            <a:ext cx="8020915" cy="1618135"/>
          </a:xfrm>
          <a:prstGeom prst="rect">
            <a:avLst/>
          </a:prstGeom>
        </p:spPr>
        <p:txBody>
          <a:bodyPr wrap="square">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Il merito di Peaucellier, di Kempe, di Lipkin e altri, non è solo quello di essere riusciti a tracciare alcune curve particolari con questi sistemi, quanto di aver scorto in questi sistemi una tecnica per realizzare le trasformazioni geometriche. </a:t>
            </a:r>
          </a:p>
          <a:p>
            <a:pPr algn="just"/>
            <a:endParaRPr lang="it-IT" dirty="0">
              <a:latin typeface="Helvetica Neue" panose="02000503000000020004" pitchFamily="2" charset="0"/>
            </a:endParaRPr>
          </a:p>
          <a:p>
            <a:pPr algn="just">
              <a:lnSpc>
                <a:spcPts val="1197"/>
              </a:lnSpc>
            </a:pPr>
            <a:endParaRPr lang="it-IT" sz="87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2" name="Immagine 31">
            <a:extLst>
              <a:ext uri="{FF2B5EF4-FFF2-40B4-BE49-F238E27FC236}">
                <a16:creationId xmlns:a16="http://schemas.microsoft.com/office/drawing/2014/main" id="{81B0CE16-EDE0-2B46-8A57-9A108A9068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56" y="2368254"/>
            <a:ext cx="2164343" cy="2382703"/>
          </a:xfrm>
          <a:prstGeom prst="rect">
            <a:avLst/>
          </a:prstGeom>
          <a:noFill/>
          <a:ln>
            <a:noFill/>
          </a:ln>
        </p:spPr>
      </p:pic>
      <p:pic>
        <p:nvPicPr>
          <p:cNvPr id="33" name="Immagine 32">
            <a:extLst>
              <a:ext uri="{FF2B5EF4-FFF2-40B4-BE49-F238E27FC236}">
                <a16:creationId xmlns:a16="http://schemas.microsoft.com/office/drawing/2014/main" id="{4C297950-9C0A-7447-AC48-4E95C28384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96" y="5116839"/>
            <a:ext cx="3059773" cy="1260902"/>
          </a:xfrm>
          <a:prstGeom prst="rect">
            <a:avLst/>
          </a:prstGeom>
          <a:noFill/>
          <a:ln>
            <a:noFill/>
          </a:ln>
        </p:spPr>
      </p:pic>
      <p:sp>
        <p:nvSpPr>
          <p:cNvPr id="2" name="CasellaDiTesto 1">
            <a:extLst>
              <a:ext uri="{FF2B5EF4-FFF2-40B4-BE49-F238E27FC236}">
                <a16:creationId xmlns:a16="http://schemas.microsoft.com/office/drawing/2014/main" id="{035927AD-3BD3-499D-A86D-6DD81E7CAB00}"/>
              </a:ext>
            </a:extLst>
          </p:cNvPr>
          <p:cNvSpPr txBox="1"/>
          <p:nvPr/>
        </p:nvSpPr>
        <p:spPr>
          <a:xfrm>
            <a:off x="406568" y="575797"/>
            <a:ext cx="3657431" cy="584775"/>
          </a:xfrm>
          <a:prstGeom prst="rect">
            <a:avLst/>
          </a:prstGeom>
          <a:noFill/>
        </p:spPr>
        <p:txBody>
          <a:bodyPr wrap="square" rtlCol="0">
            <a:spAutoFit/>
          </a:bodyPr>
          <a:lstStyle/>
          <a:p>
            <a:pPr algn="ctr"/>
            <a:r>
              <a:rPr lang="it-IT" sz="1252" dirty="0"/>
              <a:t> </a:t>
            </a:r>
            <a:r>
              <a:rPr lang="it-IT" sz="3200" b="1" dirty="0"/>
              <a:t>Sistemi articolati</a:t>
            </a:r>
          </a:p>
        </p:txBody>
      </p:sp>
    </p:spTree>
    <p:extLst>
      <p:ext uri="{BB962C8B-B14F-4D97-AF65-F5344CB8AC3E}">
        <p14:creationId xmlns:p14="http://schemas.microsoft.com/office/powerpoint/2010/main" val="27293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8550C5DD-3F96-D041-83D6-9A0499592C80}"/>
              </a:ext>
            </a:extLst>
          </p:cNvPr>
          <p:cNvSpPr txBox="1"/>
          <p:nvPr/>
        </p:nvSpPr>
        <p:spPr>
          <a:xfrm>
            <a:off x="3162749" y="964548"/>
            <a:ext cx="8376354" cy="1477328"/>
          </a:xfrm>
          <a:prstGeom prst="rect">
            <a:avLst/>
          </a:prstGeom>
          <a:noFill/>
          <a:ln>
            <a:noFill/>
          </a:ln>
        </p:spPr>
        <p:txBody>
          <a:bodyPr wrap="square" rtlCol="0">
            <a:spAutoFit/>
          </a:bodyPr>
          <a:lstStyle/>
          <a:p>
            <a:pPr algn="just"/>
            <a:r>
              <a:rPr lang="it-IT" dirty="0">
                <a:latin typeface="Helvetica Neue" panose="02000503000000020004" pitchFamily="2" charset="0"/>
                <a:ea typeface="Helvetica Neue" panose="02000503000000020004" pitchFamily="2" charset="0"/>
                <a:cs typeface="Helvetica Neue" panose="02000503000000020004" pitchFamily="2" charset="0"/>
              </a:rPr>
              <a:t>I primi 3 postulati degli Elementi di Euclide stabiliscono l’esistenza della riga non graduata e del compasso. Per i matematici la costruibilità equivale alla dimostrazione di esistenza. Ci sono però problemi non risolubili con riga e compasso, come la duplicazione del cubo e la trisezione dell’angolo, per la cui soluzione venne introdotto l’uso di meccanismi. </a:t>
            </a:r>
          </a:p>
        </p:txBody>
      </p:sp>
      <p:pic>
        <p:nvPicPr>
          <p:cNvPr id="16" name="Immagine 15">
            <a:extLst>
              <a:ext uri="{FF2B5EF4-FFF2-40B4-BE49-F238E27FC236}">
                <a16:creationId xmlns:a16="http://schemas.microsoft.com/office/drawing/2014/main" id="{61C9DE41-14DE-9344-8452-AA053401A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94" y="982137"/>
            <a:ext cx="2565570" cy="1745795"/>
          </a:xfrm>
          <a:prstGeom prst="rect">
            <a:avLst/>
          </a:prstGeom>
        </p:spPr>
      </p:pic>
      <p:sp>
        <p:nvSpPr>
          <p:cNvPr id="18" name="CasellaDiTesto 17">
            <a:extLst>
              <a:ext uri="{FF2B5EF4-FFF2-40B4-BE49-F238E27FC236}">
                <a16:creationId xmlns:a16="http://schemas.microsoft.com/office/drawing/2014/main" id="{02FCA98A-1264-4D42-9A4F-CA6F0C193E57}"/>
              </a:ext>
            </a:extLst>
          </p:cNvPr>
          <p:cNvSpPr txBox="1"/>
          <p:nvPr/>
        </p:nvSpPr>
        <p:spPr>
          <a:xfrm>
            <a:off x="509994" y="4848956"/>
            <a:ext cx="11524170" cy="1477328"/>
          </a:xfrm>
          <a:prstGeom prst="rect">
            <a:avLst/>
          </a:prstGeom>
          <a:noFill/>
        </p:spPr>
        <p:txBody>
          <a:bodyPr wrap="square" rtlCol="0">
            <a:spAutoFit/>
          </a:bodyPr>
          <a:lstStyle/>
          <a:p>
            <a:pPr algn="just"/>
            <a:r>
              <a:rPr lang="it-IT" dirty="0">
                <a:latin typeface="Helvetica Neue" panose="02000503000000020004" pitchFamily="2" charset="0"/>
              </a:rPr>
              <a:t>Occorre osservare che in Euclide la riga e il compasso sono strumenti ideali ma il suo linguaggio è denso di riferimenti al mondo concreto. </a:t>
            </a:r>
          </a:p>
          <a:p>
            <a:pPr algn="just"/>
            <a:r>
              <a:rPr lang="it-IT" i="1" dirty="0">
                <a:latin typeface="Helvetica Neue" panose="02000503000000020004" pitchFamily="2" charset="0"/>
              </a:rPr>
              <a:t>La meccanica, oggi [I sec. d.C.] così tenuta in considerazione e decantata, prese origine da </a:t>
            </a:r>
            <a:r>
              <a:rPr lang="it-IT" i="1" dirty="0" err="1">
                <a:latin typeface="Helvetica Neue" panose="02000503000000020004" pitchFamily="2" charset="0"/>
              </a:rPr>
              <a:t>Eudosso</a:t>
            </a:r>
            <a:r>
              <a:rPr lang="it-IT" i="1" dirty="0">
                <a:latin typeface="Helvetica Neue" panose="02000503000000020004" pitchFamily="2" charset="0"/>
              </a:rPr>
              <a:t> e da Archita, che resero più attraente la geometria con le sue sottigliezze e basarono su esempi sensibili e meccanici i problemi che non venivano risolti con una dimostrazione astratta e geometrica</a:t>
            </a:r>
            <a:r>
              <a:rPr lang="it-IT" dirty="0">
                <a:latin typeface="Helvetica Neue" panose="02000503000000020004" pitchFamily="2" charset="0"/>
              </a:rPr>
              <a:t>. (Plutarco).</a:t>
            </a:r>
          </a:p>
        </p:txBody>
      </p:sp>
      <p:sp>
        <p:nvSpPr>
          <p:cNvPr id="20" name="CasellaDiTesto 19">
            <a:extLst>
              <a:ext uri="{FF2B5EF4-FFF2-40B4-BE49-F238E27FC236}">
                <a16:creationId xmlns:a16="http://schemas.microsoft.com/office/drawing/2014/main" id="{CDB5F9FE-AEDB-C040-B563-7B0B955B6582}"/>
              </a:ext>
            </a:extLst>
          </p:cNvPr>
          <p:cNvSpPr txBox="1"/>
          <p:nvPr/>
        </p:nvSpPr>
        <p:spPr>
          <a:xfrm>
            <a:off x="509994" y="3566730"/>
            <a:ext cx="11226587" cy="1231106"/>
          </a:xfrm>
          <a:prstGeom prst="rect">
            <a:avLst/>
          </a:prstGeom>
          <a:noFill/>
          <a:ln>
            <a:noFill/>
          </a:ln>
        </p:spPr>
        <p:txBody>
          <a:bodyPr wrap="square" rtlCol="0">
            <a:spAutoFit/>
          </a:bodyPr>
          <a:lstStyle/>
          <a:p>
            <a:pPr algn="just"/>
            <a:r>
              <a:rPr lang="it-IT" i="1" dirty="0">
                <a:latin typeface="Helvetica Neue" panose="02000503000000020004" pitchFamily="2" charset="0"/>
              </a:rPr>
              <a:t>Platone … affermava che (i meccanici) corrompevano e avvelenavano ciò che vi era di eccellente nella geometria, facendola scendere da oggetti intellettivi e incorporei a quelli sensibili e materiali, facendo uso della materia corporea, con la quale è necessario molto vilmente e bassamente impiegare l’uso delle mani, allora .. la meccanica viene ad essere separata dalla geometria</a:t>
            </a:r>
            <a:r>
              <a:rPr lang="it-IT" dirty="0">
                <a:latin typeface="Helvetica Neue" panose="02000503000000020004" pitchFamily="2" charset="0"/>
              </a:rPr>
              <a:t> (Plutarco, Le Vite Parallele, </a:t>
            </a:r>
            <a:r>
              <a:rPr lang="it-IT" dirty="0">
                <a:latin typeface="Helvetica Neue" panose="02000503000000020004" pitchFamily="2" charset="0"/>
                <a:ea typeface="Helvetica Neue" panose="02000503000000020004" pitchFamily="2" charset="0"/>
                <a:cs typeface="Helvetica Neue" panose="02000503000000020004" pitchFamily="2" charset="0"/>
              </a:rPr>
              <a:t>Vita di Marcello</a:t>
            </a:r>
            <a:r>
              <a:rPr lang="it-IT" sz="2000" dirty="0">
                <a:latin typeface="Helvetica Neue" panose="02000503000000020004" pitchFamily="2" charset="0"/>
                <a:ea typeface="Helvetica Neue" panose="02000503000000020004" pitchFamily="2" charset="0"/>
                <a:cs typeface="Helvetica Neue" panose="02000503000000020004" pitchFamily="2" charset="0"/>
              </a:rPr>
              <a:t>)</a:t>
            </a:r>
            <a:endParaRPr lang="it-IT" sz="871" i="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ttangolo 4">
            <a:extLst>
              <a:ext uri="{FF2B5EF4-FFF2-40B4-BE49-F238E27FC236}">
                <a16:creationId xmlns:a16="http://schemas.microsoft.com/office/drawing/2014/main" id="{D31EA6F8-1232-B948-9037-042DD9DAC6EB}"/>
              </a:ext>
            </a:extLst>
          </p:cNvPr>
          <p:cNvSpPr/>
          <p:nvPr/>
        </p:nvSpPr>
        <p:spPr>
          <a:xfrm>
            <a:off x="509994" y="2869279"/>
            <a:ext cx="11226587" cy="646331"/>
          </a:xfrm>
          <a:prstGeom prst="rect">
            <a:avLst/>
          </a:prstGeom>
        </p:spPr>
        <p:txBody>
          <a:bodyPr wrap="square">
            <a:spAutoFit/>
          </a:bodyPr>
          <a:lstStyle/>
          <a:p>
            <a:pPr algn="just"/>
            <a:r>
              <a:rPr lang="it-IT" dirty="0">
                <a:latin typeface="Helvetica Neue" panose="02000503000000020004" pitchFamily="2" charset="0"/>
              </a:rPr>
              <a:t>Ma le soluzioni di problemi geometrici ottenute per via meccanica non rientravano nei canoni di razionalità riconosciuti dalla scienza geometrica dell’epoca. </a:t>
            </a:r>
          </a:p>
        </p:txBody>
      </p:sp>
      <p:sp>
        <p:nvSpPr>
          <p:cNvPr id="2" name="CasellaDiTesto 1">
            <a:extLst>
              <a:ext uri="{FF2B5EF4-FFF2-40B4-BE49-F238E27FC236}">
                <a16:creationId xmlns:a16="http://schemas.microsoft.com/office/drawing/2014/main" id="{FB23D9E2-9350-42B6-B522-C5FB4527AFD2}"/>
              </a:ext>
            </a:extLst>
          </p:cNvPr>
          <p:cNvSpPr txBox="1"/>
          <p:nvPr/>
        </p:nvSpPr>
        <p:spPr>
          <a:xfrm>
            <a:off x="672691" y="223224"/>
            <a:ext cx="10112342" cy="584775"/>
          </a:xfrm>
          <a:prstGeom prst="rect">
            <a:avLst/>
          </a:prstGeom>
          <a:noFill/>
        </p:spPr>
        <p:txBody>
          <a:bodyPr wrap="square" rtlCol="0">
            <a:spAutoFit/>
          </a:bodyPr>
          <a:lstStyle/>
          <a:p>
            <a:r>
              <a:rPr lang="it-IT" sz="3200" b="1" dirty="0"/>
              <a:t>Macchine nella geometria di Euclide</a:t>
            </a:r>
          </a:p>
        </p:txBody>
      </p:sp>
    </p:spTree>
    <p:extLst>
      <p:ext uri="{BB962C8B-B14F-4D97-AF65-F5344CB8AC3E}">
        <p14:creationId xmlns:p14="http://schemas.microsoft.com/office/powerpoint/2010/main" val="4269816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3743CE-AB87-4744-B7A5-5784E98EE8EC}"/>
              </a:ext>
            </a:extLst>
          </p:cNvPr>
          <p:cNvSpPr>
            <a:spLocks noGrp="1"/>
          </p:cNvSpPr>
          <p:nvPr>
            <p:ph type="title"/>
          </p:nvPr>
        </p:nvSpPr>
        <p:spPr/>
        <p:txBody>
          <a:bodyPr/>
          <a:lstStyle/>
          <a:p>
            <a:pPr algn="ctr"/>
            <a:r>
              <a:rPr lang="it-IT" dirty="0"/>
              <a:t>Ellissografo ad antiparallelogramma</a:t>
            </a:r>
          </a:p>
        </p:txBody>
      </p:sp>
      <p:pic>
        <p:nvPicPr>
          <p:cNvPr id="4" name="Segnaposto contenuto 3">
            <a:extLst>
              <a:ext uri="{FF2B5EF4-FFF2-40B4-BE49-F238E27FC236}">
                <a16:creationId xmlns:a16="http://schemas.microsoft.com/office/drawing/2014/main" id="{40E3C9B6-B011-4BAE-8F87-305BC1AE6B92}"/>
              </a:ext>
            </a:extLst>
          </p:cNvPr>
          <p:cNvPicPr>
            <a:picLocks noGrp="1" noChangeAspect="1"/>
          </p:cNvPicPr>
          <p:nvPr>
            <p:ph idx="1"/>
          </p:nvPr>
        </p:nvPicPr>
        <p:blipFill>
          <a:blip r:embed="rId2"/>
          <a:stretch>
            <a:fillRect/>
          </a:stretch>
        </p:blipFill>
        <p:spPr>
          <a:xfrm>
            <a:off x="534336" y="1343630"/>
            <a:ext cx="3695238" cy="2628571"/>
          </a:xfrm>
          <a:prstGeom prst="rect">
            <a:avLst/>
          </a:prstGeom>
        </p:spPr>
      </p:pic>
      <p:pic>
        <p:nvPicPr>
          <p:cNvPr id="5" name="Immagine 4">
            <a:extLst>
              <a:ext uri="{FF2B5EF4-FFF2-40B4-BE49-F238E27FC236}">
                <a16:creationId xmlns:a16="http://schemas.microsoft.com/office/drawing/2014/main" id="{BA5723C6-72FF-468D-85E9-149F6EF8C130}"/>
              </a:ext>
            </a:extLst>
          </p:cNvPr>
          <p:cNvPicPr>
            <a:picLocks noChangeAspect="1"/>
          </p:cNvPicPr>
          <p:nvPr/>
        </p:nvPicPr>
        <p:blipFill>
          <a:blip r:embed="rId3"/>
          <a:stretch>
            <a:fillRect/>
          </a:stretch>
        </p:blipFill>
        <p:spPr>
          <a:xfrm>
            <a:off x="838200" y="4458000"/>
            <a:ext cx="2495238" cy="2400000"/>
          </a:xfrm>
          <a:prstGeom prst="rect">
            <a:avLst/>
          </a:prstGeom>
        </p:spPr>
      </p:pic>
      <p:sp>
        <p:nvSpPr>
          <p:cNvPr id="7" name="CasellaDiTesto 6">
            <a:extLst>
              <a:ext uri="{FF2B5EF4-FFF2-40B4-BE49-F238E27FC236}">
                <a16:creationId xmlns:a16="http://schemas.microsoft.com/office/drawing/2014/main" id="{1D588EDB-5CA9-4CDA-BD73-1A5BC1A89B2B}"/>
              </a:ext>
            </a:extLst>
          </p:cNvPr>
          <p:cNvSpPr txBox="1"/>
          <p:nvPr/>
        </p:nvSpPr>
        <p:spPr>
          <a:xfrm>
            <a:off x="4538133" y="1710043"/>
            <a:ext cx="6096000" cy="4524315"/>
          </a:xfrm>
          <a:prstGeom prst="rect">
            <a:avLst/>
          </a:prstGeom>
          <a:noFill/>
        </p:spPr>
        <p:txBody>
          <a:bodyPr wrap="square">
            <a:spAutoFit/>
          </a:bodyPr>
          <a:lstStyle/>
          <a:p>
            <a:r>
              <a:rPr lang="it-IT" dirty="0">
                <a:latin typeface="Helvetica Neue" panose="02000503000000020004"/>
              </a:rPr>
              <a:t>Si chiama antiparallelogramma articolato un quadrilatero (piano) articolato ABCD due lati opposti del quale (AB, CD) sono i lati non paralleli di un trapezio isoscele, mentre gli altri due lati (AD, BC) sono le diagonali del trapezio.</a:t>
            </a:r>
          </a:p>
          <a:p>
            <a:r>
              <a:rPr lang="it-IT" dirty="0">
                <a:latin typeface="Helvetica Neue" panose="02000503000000020004"/>
              </a:rPr>
              <a:t>Collochiamo l’antiparallelogramma su un piano π; supponiamo di bloccare su π una delle aste più corte (per esempio AB: fissando un perno in A e un altro in B), e muoviamo l’asta AD.</a:t>
            </a:r>
          </a:p>
          <a:p>
            <a:r>
              <a:rPr lang="it-IT" dirty="0">
                <a:latin typeface="Helvetica Neue" panose="02000503000000020004"/>
              </a:rPr>
              <a:t>Si può facilmente constatare che i punti C e D percorrono le circonferenze aventi centro, rispettivamente, in A e B. I lati AD e BC dell’antiparallelogramma, si incontrano in P.</a:t>
            </a:r>
          </a:p>
          <a:p>
            <a:r>
              <a:rPr lang="it-IT" dirty="0">
                <a:latin typeface="Helvetica Neue" panose="02000503000000020004"/>
              </a:rPr>
              <a:t>Risulta PA + PB = PA + PD = AD = cost. (poiché l’antiparallelogramma ha un asse di simmetria a cui appartiene P). Perciò il luogo descritto da P è una ellisse con fuochi in A e in B e asse maggiore di lunghezza uguale ad </a:t>
            </a:r>
            <a:r>
              <a:rPr lang="it-IT" dirty="0" err="1">
                <a:latin typeface="Helvetica Neue" panose="02000503000000020004"/>
              </a:rPr>
              <a:t>AD</a:t>
            </a:r>
            <a:r>
              <a:rPr lang="it-IT" dirty="0">
                <a:latin typeface="Helvetica Neue" panose="02000503000000020004"/>
              </a:rPr>
              <a:t>.</a:t>
            </a:r>
          </a:p>
        </p:txBody>
      </p:sp>
    </p:spTree>
    <p:extLst>
      <p:ext uri="{BB962C8B-B14F-4D97-AF65-F5344CB8AC3E}">
        <p14:creationId xmlns:p14="http://schemas.microsoft.com/office/powerpoint/2010/main" val="3149617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6B36BB6-B537-4062-9EF5-E67AB4214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686" y="931824"/>
            <a:ext cx="5847471" cy="5546055"/>
          </a:xfrm>
          <a:prstGeom prst="rect">
            <a:avLst/>
          </a:prstGeom>
        </p:spPr>
      </p:pic>
    </p:spTree>
    <p:extLst>
      <p:ext uri="{BB962C8B-B14F-4D97-AF65-F5344CB8AC3E}">
        <p14:creationId xmlns:p14="http://schemas.microsoft.com/office/powerpoint/2010/main" val="13680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1BDA0F-5618-445B-8E80-2F0161756A91}"/>
              </a:ext>
            </a:extLst>
          </p:cNvPr>
          <p:cNvSpPr>
            <a:spLocks noGrp="1"/>
          </p:cNvSpPr>
          <p:nvPr>
            <p:ph type="title"/>
          </p:nvPr>
        </p:nvSpPr>
        <p:spPr>
          <a:xfrm>
            <a:off x="838200" y="74673"/>
            <a:ext cx="10515600" cy="1325563"/>
          </a:xfrm>
        </p:spPr>
        <p:txBody>
          <a:bodyPr/>
          <a:lstStyle/>
          <a:p>
            <a:pPr algn="ctr"/>
            <a:r>
              <a:rPr lang="it-IT" dirty="0"/>
              <a:t>Traslatore del Kempe</a:t>
            </a:r>
          </a:p>
        </p:txBody>
      </p:sp>
      <p:pic>
        <p:nvPicPr>
          <p:cNvPr id="4" name="Segnaposto contenuto 3">
            <a:extLst>
              <a:ext uri="{FF2B5EF4-FFF2-40B4-BE49-F238E27FC236}">
                <a16:creationId xmlns:a16="http://schemas.microsoft.com/office/drawing/2014/main" id="{2C95C636-7025-4DF1-810A-D29824A97877}"/>
              </a:ext>
            </a:extLst>
          </p:cNvPr>
          <p:cNvPicPr>
            <a:picLocks noGrp="1" noChangeAspect="1"/>
          </p:cNvPicPr>
          <p:nvPr>
            <p:ph idx="1"/>
          </p:nvPr>
        </p:nvPicPr>
        <p:blipFill>
          <a:blip r:embed="rId2"/>
          <a:stretch>
            <a:fillRect/>
          </a:stretch>
        </p:blipFill>
        <p:spPr>
          <a:xfrm>
            <a:off x="1170131" y="1104411"/>
            <a:ext cx="3006758" cy="4131781"/>
          </a:xfrm>
          <a:prstGeom prst="rect">
            <a:avLst/>
          </a:prstGeom>
        </p:spPr>
      </p:pic>
      <p:pic>
        <p:nvPicPr>
          <p:cNvPr id="5" name="Immagine 4">
            <a:extLst>
              <a:ext uri="{FF2B5EF4-FFF2-40B4-BE49-F238E27FC236}">
                <a16:creationId xmlns:a16="http://schemas.microsoft.com/office/drawing/2014/main" id="{F936A0AF-B8F9-440D-A425-64945D0756DA}"/>
              </a:ext>
            </a:extLst>
          </p:cNvPr>
          <p:cNvPicPr>
            <a:picLocks noChangeAspect="1"/>
          </p:cNvPicPr>
          <p:nvPr/>
        </p:nvPicPr>
        <p:blipFill>
          <a:blip r:embed="rId3"/>
          <a:stretch>
            <a:fillRect/>
          </a:stretch>
        </p:blipFill>
        <p:spPr>
          <a:xfrm>
            <a:off x="321117" y="4767357"/>
            <a:ext cx="4257143" cy="2152381"/>
          </a:xfrm>
          <a:prstGeom prst="rect">
            <a:avLst/>
          </a:prstGeom>
        </p:spPr>
      </p:pic>
      <p:sp>
        <p:nvSpPr>
          <p:cNvPr id="7" name="CasellaDiTesto 6">
            <a:extLst>
              <a:ext uri="{FF2B5EF4-FFF2-40B4-BE49-F238E27FC236}">
                <a16:creationId xmlns:a16="http://schemas.microsoft.com/office/drawing/2014/main" id="{991569F2-71CA-4084-84EA-C3390570E0EF}"/>
              </a:ext>
            </a:extLst>
          </p:cNvPr>
          <p:cNvSpPr txBox="1"/>
          <p:nvPr/>
        </p:nvSpPr>
        <p:spPr>
          <a:xfrm>
            <a:off x="4925868" y="1596230"/>
            <a:ext cx="6096000" cy="4524315"/>
          </a:xfrm>
          <a:prstGeom prst="rect">
            <a:avLst/>
          </a:prstGeom>
          <a:noFill/>
        </p:spPr>
        <p:txBody>
          <a:bodyPr wrap="square">
            <a:spAutoFit/>
          </a:bodyPr>
          <a:lstStyle/>
          <a:p>
            <a:r>
              <a:rPr lang="it-IT" dirty="0">
                <a:latin typeface="Helvetica Neue" panose="02000503000000020004"/>
              </a:rPr>
              <a:t>Il sistema è costituito da due parallelogrammi articolati aventi il lato BC in comune e giacenti sul medesimo piano </a:t>
            </a:r>
            <a:r>
              <a:rPr lang="el-GR" dirty="0">
                <a:latin typeface="Helvetica Neue" panose="02000503000000020004"/>
              </a:rPr>
              <a:t>π</a:t>
            </a:r>
            <a:r>
              <a:rPr lang="it-IT" dirty="0">
                <a:latin typeface="Helvetica Neue" panose="02000503000000020004"/>
              </a:rPr>
              <a:t>.</a:t>
            </a:r>
          </a:p>
          <a:p>
            <a:r>
              <a:rPr lang="it-IT" dirty="0">
                <a:latin typeface="Helvetica Neue" panose="02000503000000020004"/>
              </a:rPr>
              <a:t>Uno dei lati opposti a BC (per es. AD) è fissato a </a:t>
            </a:r>
            <a:r>
              <a:rPr lang="el-GR" dirty="0">
                <a:latin typeface="Helvetica Neue" panose="02000503000000020004"/>
              </a:rPr>
              <a:t>π</a:t>
            </a:r>
            <a:r>
              <a:rPr lang="it-IT" dirty="0">
                <a:latin typeface="Helvetica Neue" panose="02000503000000020004"/>
              </a:rPr>
              <a:t>, l’altro è libero di muoversi (ha due gradi di libertà). </a:t>
            </a:r>
          </a:p>
          <a:p>
            <a:r>
              <a:rPr lang="it-IT" dirty="0">
                <a:latin typeface="Helvetica Neue" panose="02000503000000020004"/>
              </a:rPr>
              <a:t>Originariamente utilizzato come servomeccanismo per disegnare segmenti paralleli ad un segmento dato (AD, BC, PQ sono sempre paralleli fra loro), lo strumento genera anche una particolare trasformazione geometrica (corrispondenza biunivoca tra due regioni diverse di </a:t>
            </a:r>
            <a:r>
              <a:rPr lang="el-GR" dirty="0">
                <a:latin typeface="Helvetica Neue" panose="02000503000000020004"/>
              </a:rPr>
              <a:t>π</a:t>
            </a:r>
            <a:r>
              <a:rPr lang="it-IT" dirty="0">
                <a:latin typeface="Helvetica Neue" panose="02000503000000020004"/>
              </a:rPr>
              <a:t>).</a:t>
            </a:r>
          </a:p>
          <a:p>
            <a:r>
              <a:rPr lang="it-IT" dirty="0">
                <a:latin typeface="Helvetica Neue" panose="02000503000000020004"/>
              </a:rPr>
              <a:t>Infatti, scegliendo un punto su </a:t>
            </a:r>
            <a:r>
              <a:rPr lang="el-GR" dirty="0">
                <a:latin typeface="Helvetica Neue" panose="02000503000000020004"/>
              </a:rPr>
              <a:t>π</a:t>
            </a:r>
            <a:r>
              <a:rPr lang="it-IT" dirty="0">
                <a:latin typeface="Helvetica Neue" panose="02000503000000020004"/>
              </a:rPr>
              <a:t> e portando su di esso il vertice P (o Q) del sistema articolato, automaticamente il vertice Q (o P) individua il suo corrispondente nella traslazione caratterizzata in modulo, direzione e verso dal vettore AD (o DA). </a:t>
            </a:r>
          </a:p>
          <a:p>
            <a:endParaRPr lang="it-IT" dirty="0"/>
          </a:p>
        </p:txBody>
      </p:sp>
    </p:spTree>
    <p:extLst>
      <p:ext uri="{BB962C8B-B14F-4D97-AF65-F5344CB8AC3E}">
        <p14:creationId xmlns:p14="http://schemas.microsoft.com/office/powerpoint/2010/main" val="213145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C2546F9-8407-4DB1-92A7-A1892DB59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4711" y="1113835"/>
            <a:ext cx="4473657" cy="5063128"/>
          </a:xfrm>
        </p:spPr>
      </p:pic>
    </p:spTree>
    <p:extLst>
      <p:ext uri="{BB962C8B-B14F-4D97-AF65-F5344CB8AC3E}">
        <p14:creationId xmlns:p14="http://schemas.microsoft.com/office/powerpoint/2010/main" val="858937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2E8A3F-7358-44E2-9BB1-A219D30DB6F6}"/>
              </a:ext>
            </a:extLst>
          </p:cNvPr>
          <p:cNvSpPr>
            <a:spLocks noGrp="1"/>
          </p:cNvSpPr>
          <p:nvPr>
            <p:ph type="title"/>
          </p:nvPr>
        </p:nvSpPr>
        <p:spPr/>
        <p:txBody>
          <a:bodyPr/>
          <a:lstStyle/>
          <a:p>
            <a:pPr algn="ctr"/>
            <a:r>
              <a:rPr lang="it-IT" dirty="0"/>
              <a:t>Simmetria assiale ortogonale</a:t>
            </a:r>
          </a:p>
        </p:txBody>
      </p:sp>
      <p:pic>
        <p:nvPicPr>
          <p:cNvPr id="4" name="Segnaposto contenuto 3">
            <a:extLst>
              <a:ext uri="{FF2B5EF4-FFF2-40B4-BE49-F238E27FC236}">
                <a16:creationId xmlns:a16="http://schemas.microsoft.com/office/drawing/2014/main" id="{8302575B-6F90-4FE7-A2DD-F4B0A8876C17}"/>
              </a:ext>
            </a:extLst>
          </p:cNvPr>
          <p:cNvPicPr>
            <a:picLocks noGrp="1" noChangeAspect="1"/>
          </p:cNvPicPr>
          <p:nvPr>
            <p:ph idx="1"/>
          </p:nvPr>
        </p:nvPicPr>
        <p:blipFill>
          <a:blip r:embed="rId2"/>
          <a:stretch>
            <a:fillRect/>
          </a:stretch>
        </p:blipFill>
        <p:spPr>
          <a:xfrm>
            <a:off x="1103911" y="1690688"/>
            <a:ext cx="3933333" cy="3076190"/>
          </a:xfrm>
          <a:prstGeom prst="rect">
            <a:avLst/>
          </a:prstGeom>
        </p:spPr>
      </p:pic>
      <p:sp>
        <p:nvSpPr>
          <p:cNvPr id="6" name="CasellaDiTesto 5">
            <a:extLst>
              <a:ext uri="{FF2B5EF4-FFF2-40B4-BE49-F238E27FC236}">
                <a16:creationId xmlns:a16="http://schemas.microsoft.com/office/drawing/2014/main" id="{356C52B8-F062-4AEC-B377-977640E24D6C}"/>
              </a:ext>
            </a:extLst>
          </p:cNvPr>
          <p:cNvSpPr txBox="1"/>
          <p:nvPr/>
        </p:nvSpPr>
        <p:spPr>
          <a:xfrm>
            <a:off x="4884280" y="1505299"/>
            <a:ext cx="6617688" cy="4801314"/>
          </a:xfrm>
          <a:prstGeom prst="rect">
            <a:avLst/>
          </a:prstGeom>
          <a:noFill/>
        </p:spPr>
        <p:txBody>
          <a:bodyPr wrap="square">
            <a:spAutoFit/>
          </a:bodyPr>
          <a:lstStyle/>
          <a:p>
            <a:r>
              <a:rPr lang="it-IT" dirty="0">
                <a:latin typeface="Helvetica Neue" panose="02000503000000020004"/>
              </a:rPr>
              <a:t>Un rombo articolato ha due vertici opposti vincolati a cursori che scorrono entro una scanalatura rettilinea s.</a:t>
            </a:r>
          </a:p>
          <a:p>
            <a:endParaRPr lang="it-IT" dirty="0">
              <a:latin typeface="Helvetica Neue" panose="02000503000000020004"/>
            </a:endParaRPr>
          </a:p>
          <a:p>
            <a:r>
              <a:rPr lang="it-IT" dirty="0">
                <a:latin typeface="Helvetica Neue" panose="02000503000000020004"/>
              </a:rPr>
              <a:t>Il biellismo ha due gradi di libertà: i vertici liberi del rombo (P e Q) descrivono perciò due regioni piane (limitate) che si trovano in semipiani opposti aventi s come origine comune. La posizione di P determina univocamente quella di Q (e viceversa).</a:t>
            </a:r>
          </a:p>
          <a:p>
            <a:endParaRPr lang="it-IT" dirty="0">
              <a:latin typeface="Helvetica Neue" panose="02000503000000020004"/>
            </a:endParaRPr>
          </a:p>
          <a:p>
            <a:r>
              <a:rPr lang="it-IT" dirty="0">
                <a:latin typeface="Helvetica Neue" panose="02000503000000020004"/>
              </a:rPr>
              <a:t>Dalla semplice geometria del sistema meccanico si ricava subito che:</a:t>
            </a:r>
          </a:p>
          <a:p>
            <a:r>
              <a:rPr lang="it-IT" dirty="0">
                <a:latin typeface="Helvetica Neue" panose="02000503000000020004"/>
              </a:rPr>
              <a:t>la retta PQ è perpendicolare ad s;</a:t>
            </a:r>
          </a:p>
          <a:p>
            <a:r>
              <a:rPr lang="it-IT" dirty="0">
                <a:latin typeface="Helvetica Neue" panose="02000503000000020004"/>
              </a:rPr>
              <a:t>i punti P e Q sono equidistanti da s.</a:t>
            </a:r>
          </a:p>
          <a:p>
            <a:r>
              <a:rPr lang="it-IT" dirty="0">
                <a:latin typeface="Helvetica Neue" panose="02000503000000020004"/>
              </a:rPr>
              <a:t>Perciò P e Q si corrispondono nella simmetria assiale ortogonale di asse s.</a:t>
            </a:r>
          </a:p>
          <a:p>
            <a:r>
              <a:rPr lang="it-IT" dirty="0">
                <a:latin typeface="Helvetica Neue" panose="02000503000000020004"/>
              </a:rPr>
              <a:t>Se (per es.) P è vincolato a una traiettoria assegnata, Q descrive la traiettoria simmetrica rispetto ad s. </a:t>
            </a:r>
          </a:p>
        </p:txBody>
      </p:sp>
    </p:spTree>
    <p:extLst>
      <p:ext uri="{BB962C8B-B14F-4D97-AF65-F5344CB8AC3E}">
        <p14:creationId xmlns:p14="http://schemas.microsoft.com/office/powerpoint/2010/main" val="802242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29FAF58-A61C-462D-9324-DD66F1FDE9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162" y="2067719"/>
            <a:ext cx="5781675" cy="3867150"/>
          </a:xfrm>
        </p:spPr>
      </p:pic>
    </p:spTree>
    <p:extLst>
      <p:ext uri="{BB962C8B-B14F-4D97-AF65-F5344CB8AC3E}">
        <p14:creationId xmlns:p14="http://schemas.microsoft.com/office/powerpoint/2010/main" val="4071371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9E8316-B14A-4EF7-BDDB-6B19C1169644}"/>
              </a:ext>
            </a:extLst>
          </p:cNvPr>
          <p:cNvSpPr>
            <a:spLocks noGrp="1"/>
          </p:cNvSpPr>
          <p:nvPr>
            <p:ph type="title"/>
          </p:nvPr>
        </p:nvSpPr>
        <p:spPr/>
        <p:txBody>
          <a:bodyPr/>
          <a:lstStyle/>
          <a:p>
            <a:pPr algn="ctr"/>
            <a:r>
              <a:rPr lang="it-IT" dirty="0"/>
              <a:t>Pantografo di </a:t>
            </a:r>
            <a:r>
              <a:rPr lang="it-IT" dirty="0" err="1"/>
              <a:t>Scheiner</a:t>
            </a:r>
            <a:endParaRPr lang="it-IT" dirty="0"/>
          </a:p>
        </p:txBody>
      </p:sp>
      <p:pic>
        <p:nvPicPr>
          <p:cNvPr id="4" name="Segnaposto contenuto 3">
            <a:extLst>
              <a:ext uri="{FF2B5EF4-FFF2-40B4-BE49-F238E27FC236}">
                <a16:creationId xmlns:a16="http://schemas.microsoft.com/office/drawing/2014/main" id="{71AD7E73-2C39-498A-B3D0-07DEF4233DA8}"/>
              </a:ext>
            </a:extLst>
          </p:cNvPr>
          <p:cNvPicPr>
            <a:picLocks noGrp="1" noChangeAspect="1"/>
          </p:cNvPicPr>
          <p:nvPr>
            <p:ph idx="1"/>
          </p:nvPr>
        </p:nvPicPr>
        <p:blipFill>
          <a:blip r:embed="rId2"/>
          <a:stretch>
            <a:fillRect/>
          </a:stretch>
        </p:blipFill>
        <p:spPr>
          <a:xfrm>
            <a:off x="666045" y="1602596"/>
            <a:ext cx="4673600" cy="3420152"/>
          </a:xfrm>
          <a:prstGeom prst="rect">
            <a:avLst/>
          </a:prstGeom>
        </p:spPr>
      </p:pic>
      <p:sp>
        <p:nvSpPr>
          <p:cNvPr id="11" name="CasellaDiTesto 10">
            <a:extLst>
              <a:ext uri="{FF2B5EF4-FFF2-40B4-BE49-F238E27FC236}">
                <a16:creationId xmlns:a16="http://schemas.microsoft.com/office/drawing/2014/main" id="{3C254627-7C5B-4BC9-A9D3-3249500B4DD8}"/>
              </a:ext>
            </a:extLst>
          </p:cNvPr>
          <p:cNvSpPr txBox="1"/>
          <p:nvPr/>
        </p:nvSpPr>
        <p:spPr>
          <a:xfrm>
            <a:off x="5429956" y="1690688"/>
            <a:ext cx="6096000" cy="4247317"/>
          </a:xfrm>
          <a:prstGeom prst="rect">
            <a:avLst/>
          </a:prstGeom>
          <a:noFill/>
        </p:spPr>
        <p:txBody>
          <a:bodyPr wrap="square">
            <a:spAutoFit/>
          </a:bodyPr>
          <a:lstStyle/>
          <a:p>
            <a:r>
              <a:rPr lang="it-IT" dirty="0">
                <a:latin typeface="Helvetica Neue" panose="02000503000000020004"/>
              </a:rPr>
              <a:t>Il sistema articolato è costituito da quattro aste rigide incernierate nei punti A,B,C e D scelti in modo da formare un parallelogramma. Il punto O è fissato al piano su cui il meccanismo si muove. Il punto Q sull’asta CD è scelto in modo tale che risulti: </a:t>
            </a:r>
          </a:p>
          <a:p>
            <a:r>
              <a:rPr lang="it-IT" dirty="0">
                <a:latin typeface="Helvetica Neue" panose="02000503000000020004"/>
              </a:rPr>
              <a:t>BP/BO=CQ/CO=k</a:t>
            </a:r>
          </a:p>
          <a:p>
            <a:endParaRPr lang="it-IT" dirty="0">
              <a:latin typeface="Helvetica Neue" panose="02000503000000020004"/>
            </a:endParaRPr>
          </a:p>
          <a:p>
            <a:r>
              <a:rPr lang="it-IT" dirty="0">
                <a:latin typeface="Helvetica Neue" panose="02000503000000020004"/>
              </a:rPr>
              <a:t>.</a:t>
            </a:r>
          </a:p>
          <a:p>
            <a:r>
              <a:rPr lang="it-IT" dirty="0">
                <a:latin typeface="Helvetica Neue" panose="02000503000000020004"/>
              </a:rPr>
              <a:t>I punti P, O e Q rimangono allineati durante la deformazione del sistema. Quindi P e Q si corrispondono in una omotetia di centro O e rapporto -k.</a:t>
            </a:r>
          </a:p>
          <a:p>
            <a:r>
              <a:rPr lang="it-IT" dirty="0">
                <a:latin typeface="Helvetica Neue" panose="02000503000000020004"/>
              </a:rPr>
              <a:t>Anche il punto H , intersezione della retta per P e Q con il segmento AD è il corrispondente di P in una omotetia di centro O e rapporto -DH/OB</a:t>
            </a:r>
          </a:p>
          <a:p>
            <a:endParaRPr lang="it-IT" dirty="0"/>
          </a:p>
        </p:txBody>
      </p:sp>
      <p:sp>
        <p:nvSpPr>
          <p:cNvPr id="12" name="Casella di testo 12">
            <a:extLst>
              <a:ext uri="{FF2B5EF4-FFF2-40B4-BE49-F238E27FC236}">
                <a16:creationId xmlns:a16="http://schemas.microsoft.com/office/drawing/2014/main" id="{45AECC07-1BF5-4FB4-89EA-0FD4C316A477}"/>
              </a:ext>
            </a:extLst>
          </p:cNvPr>
          <p:cNvSpPr txBox="1">
            <a:spLocks noChangeArrowheads="1"/>
          </p:cNvSpPr>
          <p:nvPr/>
        </p:nvSpPr>
        <p:spPr bwMode="auto">
          <a:xfrm>
            <a:off x="3736975" y="10467975"/>
            <a:ext cx="31543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rgbClr val="000000"/>
                </a:solidFill>
                <a:effectLst/>
                <a:latin typeface="Calibri" panose="020F0502020204030204" pitchFamily="34" charset="0"/>
                <a:ea typeface="Helvetica Neue Thin" charset="0"/>
                <a:cs typeface="Calibri" panose="020F0502020204030204" pitchFamily="34" charset="0"/>
              </a:rPr>
              <a:t>A cura dell'Associazione Macchine Matematiche</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3" name="Casella di testo 1">
            <a:extLst>
              <a:ext uri="{FF2B5EF4-FFF2-40B4-BE49-F238E27FC236}">
                <a16:creationId xmlns:a16="http://schemas.microsoft.com/office/drawing/2014/main" id="{640D0486-80D7-4333-8C9D-097084DB2F00}"/>
              </a:ext>
            </a:extLst>
          </p:cNvPr>
          <p:cNvSpPr txBox="1">
            <a:spLocks noChangeArrowheads="1"/>
          </p:cNvSpPr>
          <p:nvPr/>
        </p:nvSpPr>
        <p:spPr bwMode="auto">
          <a:xfrm>
            <a:off x="3648075" y="10683875"/>
            <a:ext cx="31543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rgbClr val="000000"/>
                </a:solidFill>
                <a:effectLst/>
                <a:latin typeface="Calibri" panose="020F0502020204030204" pitchFamily="34" charset="0"/>
                <a:ea typeface="Helvetica Neue Thin" charset="0"/>
                <a:cs typeface="Calibri" panose="020F0502020204030204" pitchFamily="34" charset="0"/>
              </a:rPr>
              <a:t>A cura dell'Associazione Macchine Matematiche</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4" name="Rectangle 8">
            <a:extLst>
              <a:ext uri="{FF2B5EF4-FFF2-40B4-BE49-F238E27FC236}">
                <a16:creationId xmlns:a16="http://schemas.microsoft.com/office/drawing/2014/main" id="{29829E27-096F-418F-8FB9-8CB0C66EE91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6" name="Rectangle 10">
            <a:extLst>
              <a:ext uri="{FF2B5EF4-FFF2-40B4-BE49-F238E27FC236}">
                <a16:creationId xmlns:a16="http://schemas.microsoft.com/office/drawing/2014/main" id="{B8EABE99-A5D6-4A1D-94FB-299F6627FFD4}"/>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2264409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6AD21CD-F0DC-4096-BCAA-3668119757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7067" y="1825625"/>
            <a:ext cx="6237865" cy="4351338"/>
          </a:xfrm>
        </p:spPr>
      </p:pic>
    </p:spTree>
    <p:extLst>
      <p:ext uri="{BB962C8B-B14F-4D97-AF65-F5344CB8AC3E}">
        <p14:creationId xmlns:p14="http://schemas.microsoft.com/office/powerpoint/2010/main" val="2647422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E1F16-2E4C-4F71-B81E-ECBB30AB9C6E}"/>
              </a:ext>
            </a:extLst>
          </p:cNvPr>
          <p:cNvSpPr>
            <a:spLocks noGrp="1"/>
          </p:cNvSpPr>
          <p:nvPr>
            <p:ph type="title"/>
          </p:nvPr>
        </p:nvSpPr>
        <p:spPr/>
        <p:txBody>
          <a:bodyPr>
            <a:normAutofit fontScale="90000"/>
          </a:bodyPr>
          <a:lstStyle/>
          <a:p>
            <a:pPr algn="ctr"/>
            <a:r>
              <a:rPr lang="it-IT" dirty="0"/>
              <a:t>Stiramento</a:t>
            </a:r>
            <a:br>
              <a:rPr lang="it-IT" dirty="0"/>
            </a:br>
            <a:r>
              <a:rPr lang="it-IT" dirty="0"/>
              <a:t>Quadrilatero del Delaunay</a:t>
            </a:r>
            <a:br>
              <a:rPr lang="it-IT" dirty="0"/>
            </a:br>
            <a:endParaRPr lang="it-IT" dirty="0"/>
          </a:p>
        </p:txBody>
      </p:sp>
      <p:pic>
        <p:nvPicPr>
          <p:cNvPr id="4" name="Segnaposto contenuto 3">
            <a:extLst>
              <a:ext uri="{FF2B5EF4-FFF2-40B4-BE49-F238E27FC236}">
                <a16:creationId xmlns:a16="http://schemas.microsoft.com/office/drawing/2014/main" id="{C506633C-D186-429F-8B72-86B4A74F8707}"/>
              </a:ext>
            </a:extLst>
          </p:cNvPr>
          <p:cNvPicPr>
            <a:picLocks noGrp="1" noChangeAspect="1"/>
          </p:cNvPicPr>
          <p:nvPr>
            <p:ph idx="1"/>
          </p:nvPr>
        </p:nvPicPr>
        <p:blipFill>
          <a:blip r:embed="rId2"/>
          <a:stretch>
            <a:fillRect/>
          </a:stretch>
        </p:blipFill>
        <p:spPr>
          <a:xfrm>
            <a:off x="1394756" y="1690688"/>
            <a:ext cx="3600000" cy="3685714"/>
          </a:xfrm>
          <a:prstGeom prst="rect">
            <a:avLst/>
          </a:prstGeom>
        </p:spPr>
      </p:pic>
      <p:sp>
        <p:nvSpPr>
          <p:cNvPr id="6" name="CasellaDiTesto 5">
            <a:extLst>
              <a:ext uri="{FF2B5EF4-FFF2-40B4-BE49-F238E27FC236}">
                <a16:creationId xmlns:a16="http://schemas.microsoft.com/office/drawing/2014/main" id="{8269EE9E-09FB-48E2-A816-E55844E6BE0F}"/>
              </a:ext>
            </a:extLst>
          </p:cNvPr>
          <p:cNvSpPr txBox="1"/>
          <p:nvPr/>
        </p:nvSpPr>
        <p:spPr>
          <a:xfrm>
            <a:off x="4831643" y="1825385"/>
            <a:ext cx="6683023" cy="3139321"/>
          </a:xfrm>
          <a:prstGeom prst="rect">
            <a:avLst/>
          </a:prstGeom>
          <a:noFill/>
        </p:spPr>
        <p:txBody>
          <a:bodyPr wrap="square">
            <a:spAutoFit/>
          </a:bodyPr>
          <a:lstStyle/>
          <a:p>
            <a:r>
              <a:rPr lang="it-IT" dirty="0">
                <a:latin typeface="Helvetica Neue"/>
              </a:rPr>
              <a:t>BPCQ è un rombo articolato. I punti M e N, appartenenti rispettivamente ai lati BP, PC e scelti in modo che sia PM = PN, sono vincolati a scorrere entro la scanalatura rettilinea r. Il sistema meccanico (biellismo) ha due gradi di libertà.</a:t>
            </a:r>
          </a:p>
          <a:p>
            <a:r>
              <a:rPr lang="it-IT" dirty="0">
                <a:latin typeface="Helvetica Neue"/>
              </a:rPr>
              <a:t>E’ facile dimostrare che la retta PQ si mantiene (durante la deformazione del sistema) perpendicolare ad r, e che risulta sempre costante il rapporto delle distanze di P e di Q da r. Quindi le regioni piane (limitate) descritte da P e da Q nei semipiani opposti aventi r come origine comune si corrispondono in quella particolare omologia affine che viene talvolta chiamata “stiramento”. </a:t>
            </a:r>
          </a:p>
        </p:txBody>
      </p:sp>
    </p:spTree>
    <p:extLst>
      <p:ext uri="{BB962C8B-B14F-4D97-AF65-F5344CB8AC3E}">
        <p14:creationId xmlns:p14="http://schemas.microsoft.com/office/powerpoint/2010/main" val="1175710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27A7DE2-41C1-4B5D-A12D-EBC4183223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864" y="1825625"/>
            <a:ext cx="5288272" cy="4351338"/>
          </a:xfrm>
        </p:spPr>
      </p:pic>
    </p:spTree>
    <p:extLst>
      <p:ext uri="{BB962C8B-B14F-4D97-AF65-F5344CB8AC3E}">
        <p14:creationId xmlns:p14="http://schemas.microsoft.com/office/powerpoint/2010/main" val="187937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4DCB26-4911-4E5F-9852-F131C75EBC60}"/>
              </a:ext>
            </a:extLst>
          </p:cNvPr>
          <p:cNvSpPr>
            <a:spLocks noGrp="1"/>
          </p:cNvSpPr>
          <p:nvPr>
            <p:ph type="title"/>
          </p:nvPr>
        </p:nvSpPr>
        <p:spPr>
          <a:xfrm>
            <a:off x="838200" y="365125"/>
            <a:ext cx="10360378" cy="998009"/>
          </a:xfrm>
        </p:spPr>
        <p:txBody>
          <a:bodyPr/>
          <a:lstStyle/>
          <a:p>
            <a:pPr algn="ctr"/>
            <a:r>
              <a:rPr lang="it-IT" b="1" dirty="0"/>
              <a:t>Mesolabio</a:t>
            </a:r>
          </a:p>
        </p:txBody>
      </p:sp>
      <p:sp>
        <p:nvSpPr>
          <p:cNvPr id="3" name="Segnaposto contenuto 2">
            <a:extLst>
              <a:ext uri="{FF2B5EF4-FFF2-40B4-BE49-F238E27FC236}">
                <a16:creationId xmlns:a16="http://schemas.microsoft.com/office/drawing/2014/main" id="{29BD5ACB-4FF7-43B9-A83A-2D687BDBB042}"/>
              </a:ext>
            </a:extLst>
          </p:cNvPr>
          <p:cNvSpPr>
            <a:spLocks noGrp="1"/>
          </p:cNvSpPr>
          <p:nvPr>
            <p:ph idx="1"/>
          </p:nvPr>
        </p:nvSpPr>
        <p:spPr>
          <a:xfrm>
            <a:off x="838200" y="1444979"/>
            <a:ext cx="10515600" cy="3081866"/>
          </a:xfrm>
        </p:spPr>
        <p:txBody>
          <a:bodyPr>
            <a:normAutofit/>
          </a:bodyPr>
          <a:lstStyle/>
          <a:p>
            <a:pPr marL="0" indent="0">
              <a:lnSpc>
                <a:spcPct val="100000"/>
              </a:lnSpc>
              <a:buNone/>
            </a:pPr>
            <a:r>
              <a:rPr lang="it-IT" sz="1800" dirty="0">
                <a:effectLst/>
                <a:latin typeface="Helvetica Neue"/>
                <a:ea typeface="Times New Roman" panose="02020603050405020304" pitchFamily="18" charset="0"/>
                <a:cs typeface="Times New Roman" panose="02020603050405020304" pitchFamily="18" charset="0"/>
              </a:rPr>
              <a:t>Lo strumento è legato al problema della duplicazione del cubo, che fu ridotto da Ippocrate da </a:t>
            </a:r>
            <a:r>
              <a:rPr lang="it-IT" sz="1800" dirty="0" err="1">
                <a:effectLst/>
                <a:latin typeface="Helvetica Neue"/>
                <a:ea typeface="Times New Roman" panose="02020603050405020304" pitchFamily="18" charset="0"/>
                <a:cs typeface="Times New Roman" panose="02020603050405020304" pitchFamily="18" charset="0"/>
              </a:rPr>
              <a:t>Cnio</a:t>
            </a:r>
            <a:r>
              <a:rPr lang="it-IT" sz="1800" dirty="0">
                <a:effectLst/>
                <a:latin typeface="Helvetica Neue"/>
                <a:ea typeface="Times New Roman" panose="02020603050405020304" pitchFamily="18" charset="0"/>
                <a:cs typeface="Times New Roman" panose="02020603050405020304" pitchFamily="18" charset="0"/>
              </a:rPr>
              <a:t> al problema di cercare due segmenti medi proporzionali fra due segmenti dati </a:t>
            </a:r>
            <a:r>
              <a:rPr lang="it-IT" sz="1800" b="1" i="1" dirty="0">
                <a:effectLst/>
                <a:latin typeface="Helvetica Neue"/>
                <a:ea typeface="Times New Roman" panose="02020603050405020304" pitchFamily="18" charset="0"/>
                <a:cs typeface="Times New Roman" panose="02020603050405020304" pitchFamily="18" charset="0"/>
              </a:rPr>
              <a:t>a</a:t>
            </a:r>
            <a:r>
              <a:rPr lang="it-IT" sz="1800" dirty="0">
                <a:effectLst/>
                <a:latin typeface="Helvetica Neue"/>
                <a:ea typeface="Times New Roman" panose="02020603050405020304" pitchFamily="18" charset="0"/>
                <a:cs typeface="Times New Roman" panose="02020603050405020304" pitchFamily="18" charset="0"/>
              </a:rPr>
              <a:t> e </a:t>
            </a:r>
            <a:r>
              <a:rPr lang="it-IT" sz="1800" b="1" i="1" dirty="0">
                <a:effectLst/>
                <a:latin typeface="Helvetica Neue"/>
                <a:ea typeface="Times New Roman" panose="02020603050405020304" pitchFamily="18" charset="0"/>
                <a:cs typeface="Times New Roman" panose="02020603050405020304" pitchFamily="18" charset="0"/>
              </a:rPr>
              <a:t>b. </a:t>
            </a:r>
            <a:r>
              <a:rPr lang="it-IT" sz="1800" dirty="0">
                <a:effectLst/>
                <a:latin typeface="Helvetica Neue"/>
                <a:ea typeface="Times New Roman" panose="02020603050405020304" pitchFamily="18" charset="0"/>
                <a:cs typeface="Times New Roman" panose="02020603050405020304" pitchFamily="18" charset="0"/>
              </a:rPr>
              <a:t>Infatti dalle equazioni </a:t>
            </a:r>
            <a:r>
              <a:rPr lang="it-IT" sz="1800" b="1" i="1" dirty="0">
                <a:effectLst/>
                <a:latin typeface="Helvetica Neue"/>
                <a:ea typeface="Times New Roman" panose="02020603050405020304" pitchFamily="18" charset="0"/>
                <a:cs typeface="Times New Roman" panose="02020603050405020304" pitchFamily="18" charset="0"/>
              </a:rPr>
              <a:t>a:x=x:y=y:b </a:t>
            </a:r>
            <a:r>
              <a:rPr lang="it-IT" sz="1800" dirty="0">
                <a:effectLst/>
                <a:latin typeface="Helvetica Neue"/>
                <a:ea typeface="Times New Roman" panose="02020603050405020304" pitchFamily="18" charset="0"/>
                <a:cs typeface="Times New Roman" panose="02020603050405020304" pitchFamily="18" charset="0"/>
              </a:rPr>
              <a:t>si ricava </a:t>
            </a:r>
            <a:r>
              <a:rPr lang="it-IT" sz="1800" b="1" i="1" dirty="0">
                <a:effectLst/>
                <a:latin typeface="Helvetica Neue"/>
                <a:ea typeface="Times New Roman" panose="02020603050405020304" pitchFamily="18" charset="0"/>
                <a:cs typeface="Times New Roman" panose="02020603050405020304" pitchFamily="18" charset="0"/>
              </a:rPr>
              <a:t>x</a:t>
            </a:r>
            <a:r>
              <a:rPr lang="it-IT" sz="1800" b="1" i="1" baseline="30000" dirty="0">
                <a:effectLst/>
                <a:latin typeface="Helvetica Neue"/>
                <a:ea typeface="Times New Roman" panose="02020603050405020304" pitchFamily="18" charset="0"/>
                <a:cs typeface="Times New Roman" panose="02020603050405020304" pitchFamily="18" charset="0"/>
              </a:rPr>
              <a:t>3 </a:t>
            </a:r>
            <a:r>
              <a:rPr lang="it-IT" sz="1800" b="1" i="1" dirty="0">
                <a:effectLst/>
                <a:latin typeface="Helvetica Neue"/>
                <a:ea typeface="Times New Roman" panose="02020603050405020304" pitchFamily="18" charset="0"/>
                <a:cs typeface="Times New Roman" panose="02020603050405020304" pitchFamily="18" charset="0"/>
              </a:rPr>
              <a:t>=a</a:t>
            </a:r>
            <a:r>
              <a:rPr lang="it-IT" sz="1800" b="1" i="1" baseline="30000" dirty="0">
                <a:effectLst/>
                <a:latin typeface="Helvetica Neue"/>
                <a:ea typeface="Times New Roman" panose="02020603050405020304" pitchFamily="18" charset="0"/>
                <a:cs typeface="Times New Roman" panose="02020603050405020304" pitchFamily="18" charset="0"/>
              </a:rPr>
              <a:t>2</a:t>
            </a:r>
            <a:r>
              <a:rPr lang="it-IT" sz="1800" b="1" i="1" dirty="0">
                <a:effectLst/>
                <a:latin typeface="Helvetica Neue"/>
                <a:ea typeface="Times New Roman" panose="02020603050405020304" pitchFamily="18" charset="0"/>
                <a:cs typeface="Times New Roman" panose="02020603050405020304" pitchFamily="18" charset="0"/>
              </a:rPr>
              <a:t>b</a:t>
            </a:r>
            <a:r>
              <a:rPr lang="it-IT" sz="1800" dirty="0">
                <a:effectLst/>
                <a:latin typeface="Helvetica Neue"/>
                <a:ea typeface="Times New Roman" panose="02020603050405020304" pitchFamily="18" charset="0"/>
                <a:cs typeface="Times New Roman" panose="02020603050405020304" pitchFamily="18" charset="0"/>
              </a:rPr>
              <a:t> che per </a:t>
            </a:r>
            <a:r>
              <a:rPr lang="it-IT" sz="1800" b="1" i="1" dirty="0">
                <a:effectLst/>
                <a:latin typeface="Helvetica Neue"/>
                <a:ea typeface="Times New Roman" panose="02020603050405020304" pitchFamily="18" charset="0"/>
                <a:cs typeface="Times New Roman" panose="02020603050405020304" pitchFamily="18" charset="0"/>
              </a:rPr>
              <a:t>b=2a</a:t>
            </a:r>
            <a:r>
              <a:rPr lang="it-IT" sz="1800" dirty="0">
                <a:effectLst/>
                <a:latin typeface="Helvetica Neue"/>
                <a:ea typeface="Times New Roman" panose="02020603050405020304" pitchFamily="18" charset="0"/>
                <a:cs typeface="Times New Roman" panose="02020603050405020304" pitchFamily="18" charset="0"/>
              </a:rPr>
              <a:t> diviene </a:t>
            </a:r>
            <a:r>
              <a:rPr lang="it-IT" sz="1800" b="1" i="1" dirty="0">
                <a:effectLst/>
                <a:latin typeface="Helvetica Neue"/>
                <a:ea typeface="Times New Roman" panose="02020603050405020304" pitchFamily="18" charset="0"/>
                <a:cs typeface="Times New Roman" panose="02020603050405020304" pitchFamily="18" charset="0"/>
              </a:rPr>
              <a:t>x</a:t>
            </a:r>
            <a:r>
              <a:rPr lang="it-IT" sz="1800" b="1" i="1" baseline="30000" dirty="0">
                <a:effectLst/>
                <a:latin typeface="Helvetica Neue"/>
                <a:ea typeface="Times New Roman" panose="02020603050405020304" pitchFamily="18" charset="0"/>
                <a:cs typeface="Times New Roman" panose="02020603050405020304" pitchFamily="18" charset="0"/>
              </a:rPr>
              <a:t>3 </a:t>
            </a:r>
            <a:r>
              <a:rPr lang="it-IT" sz="1800" b="1" i="1" dirty="0">
                <a:effectLst/>
                <a:latin typeface="Helvetica Neue"/>
                <a:ea typeface="Times New Roman" panose="02020603050405020304" pitchFamily="18" charset="0"/>
                <a:cs typeface="Times New Roman" panose="02020603050405020304" pitchFamily="18" charset="0"/>
              </a:rPr>
              <a:t>=2a</a:t>
            </a:r>
            <a:r>
              <a:rPr lang="it-IT" sz="1800" b="1" i="1" baseline="30000" dirty="0">
                <a:effectLst/>
                <a:latin typeface="Helvetica Neue"/>
                <a:ea typeface="Times New Roman" panose="02020603050405020304" pitchFamily="18" charset="0"/>
                <a:cs typeface="Times New Roman" panose="02020603050405020304" pitchFamily="18" charset="0"/>
              </a:rPr>
              <a:t>3</a:t>
            </a:r>
            <a:r>
              <a:rPr lang="it-IT" sz="1800" b="1" i="1" dirty="0">
                <a:effectLst/>
                <a:latin typeface="Helvetica Neue"/>
                <a:ea typeface="Times New Roman" panose="02020603050405020304" pitchFamily="18" charset="0"/>
                <a:cs typeface="Times New Roman" panose="02020603050405020304" pitchFamily="18" charset="0"/>
              </a:rPr>
              <a:t>.</a:t>
            </a:r>
            <a:r>
              <a:rPr lang="it-IT" sz="1800" dirty="0">
                <a:effectLst/>
                <a:latin typeface="Helvetica Neue"/>
                <a:ea typeface="Times New Roman" panose="02020603050405020304" pitchFamily="18" charset="0"/>
                <a:cs typeface="Times New Roman" panose="02020603050405020304" pitchFamily="18" charset="0"/>
              </a:rPr>
              <a:t> Il problema non è risolubile con riga e compasso. Il mesolabio consente di reperire per via meccanica due medi proporzionali fra due segmenti assegnati.</a:t>
            </a:r>
          </a:p>
          <a:p>
            <a:pPr marL="0" indent="0">
              <a:lnSpc>
                <a:spcPct val="100000"/>
              </a:lnSpc>
              <a:buNone/>
            </a:pPr>
            <a:r>
              <a:rPr lang="it-IT" sz="1800" dirty="0">
                <a:latin typeface="Helvetica Neue"/>
                <a:cs typeface="Times New Roman" panose="02020603050405020304" pitchFamily="18" charset="0"/>
              </a:rPr>
              <a:t>Lo strumento è costituito da tre tavolette rettangolari uguali e scorrevoli l’una sull’altra. Un filo, teso per gravità da una massa sospesa ad uno dei suoi estremi, congiunge i punti I e L. Siano P e Q i punti di intersezione del filo con i lati CC’ e DD’ delle prime tavolette. Le tavolette vengono spostate in modo tale che P si trovi sulla diagonale JD e Q sulla diagonale KB. I segmenti PC e QD così ottenuti soddisfano la relazione: AI:PC=PC:QD=QD:LB</a:t>
            </a:r>
          </a:p>
          <a:p>
            <a:pPr marL="0" indent="0">
              <a:lnSpc>
                <a:spcPct val="100000"/>
              </a:lnSpc>
              <a:buNone/>
            </a:pPr>
            <a:endParaRPr lang="it-IT" sz="1800" dirty="0">
              <a:latin typeface="Helvetica Neue"/>
            </a:endParaRPr>
          </a:p>
          <a:p>
            <a:pPr marL="0" indent="0">
              <a:lnSpc>
                <a:spcPct val="100000"/>
              </a:lnSpc>
              <a:buNone/>
            </a:pPr>
            <a:endParaRPr lang="it-IT" sz="1800" dirty="0">
              <a:latin typeface="Helvetica Neue"/>
            </a:endParaRPr>
          </a:p>
        </p:txBody>
      </p:sp>
      <p:pic>
        <p:nvPicPr>
          <p:cNvPr id="4" name="Immagine 3">
            <a:extLst>
              <a:ext uri="{FF2B5EF4-FFF2-40B4-BE49-F238E27FC236}">
                <a16:creationId xmlns:a16="http://schemas.microsoft.com/office/drawing/2014/main" id="{E806C8BC-C3AC-43E9-8941-053DF31E2B4B}"/>
              </a:ext>
            </a:extLst>
          </p:cNvPr>
          <p:cNvPicPr>
            <a:picLocks noChangeAspect="1"/>
          </p:cNvPicPr>
          <p:nvPr/>
        </p:nvPicPr>
        <p:blipFill>
          <a:blip r:embed="rId2"/>
          <a:stretch>
            <a:fillRect/>
          </a:stretch>
        </p:blipFill>
        <p:spPr>
          <a:xfrm>
            <a:off x="597181" y="4526845"/>
            <a:ext cx="4495238" cy="2200000"/>
          </a:xfrm>
          <a:prstGeom prst="rect">
            <a:avLst/>
          </a:prstGeom>
        </p:spPr>
      </p:pic>
      <p:pic>
        <p:nvPicPr>
          <p:cNvPr id="5" name="Immagine 4">
            <a:extLst>
              <a:ext uri="{FF2B5EF4-FFF2-40B4-BE49-F238E27FC236}">
                <a16:creationId xmlns:a16="http://schemas.microsoft.com/office/drawing/2014/main" id="{CCD8651C-6D4A-428A-801C-AA5DFCC9AF66}"/>
              </a:ext>
            </a:extLst>
          </p:cNvPr>
          <p:cNvPicPr>
            <a:picLocks noChangeAspect="1"/>
          </p:cNvPicPr>
          <p:nvPr/>
        </p:nvPicPr>
        <p:blipFill>
          <a:blip r:embed="rId3"/>
          <a:stretch>
            <a:fillRect/>
          </a:stretch>
        </p:blipFill>
        <p:spPr>
          <a:xfrm>
            <a:off x="5703048" y="4394866"/>
            <a:ext cx="3495238" cy="2200000"/>
          </a:xfrm>
          <a:prstGeom prst="rect">
            <a:avLst/>
          </a:prstGeom>
        </p:spPr>
      </p:pic>
      <p:pic>
        <p:nvPicPr>
          <p:cNvPr id="7" name="Immagine 6">
            <a:extLst>
              <a:ext uri="{FF2B5EF4-FFF2-40B4-BE49-F238E27FC236}">
                <a16:creationId xmlns:a16="http://schemas.microsoft.com/office/drawing/2014/main" id="{4982618F-25C9-443F-9BE0-22ABEDA84181}"/>
              </a:ext>
            </a:extLst>
          </p:cNvPr>
          <p:cNvPicPr>
            <a:picLocks noChangeAspect="1"/>
          </p:cNvPicPr>
          <p:nvPr/>
        </p:nvPicPr>
        <p:blipFill>
          <a:blip r:embed="rId4"/>
          <a:stretch>
            <a:fillRect/>
          </a:stretch>
        </p:blipFill>
        <p:spPr>
          <a:xfrm>
            <a:off x="9316885" y="4944533"/>
            <a:ext cx="2725745" cy="468488"/>
          </a:xfrm>
          <a:prstGeom prst="rect">
            <a:avLst/>
          </a:prstGeom>
        </p:spPr>
      </p:pic>
    </p:spTree>
    <p:extLst>
      <p:ext uri="{BB962C8B-B14F-4D97-AF65-F5344CB8AC3E}">
        <p14:creationId xmlns:p14="http://schemas.microsoft.com/office/powerpoint/2010/main" val="2857974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01809B4-4E78-4BC1-9A74-A3A92412E875}"/>
              </a:ext>
            </a:extLst>
          </p:cNvPr>
          <p:cNvSpPr>
            <a:spLocks noGrp="1"/>
          </p:cNvSpPr>
          <p:nvPr>
            <p:ph idx="1"/>
          </p:nvPr>
        </p:nvSpPr>
        <p:spPr>
          <a:xfrm>
            <a:off x="838200" y="1035402"/>
            <a:ext cx="10515600" cy="4351338"/>
          </a:xfrm>
        </p:spPr>
        <p:txBody>
          <a:bodyPr/>
          <a:lstStyle/>
          <a:p>
            <a:pPr marL="0" indent="0">
              <a:buNone/>
            </a:pPr>
            <a:r>
              <a:rPr lang="it-IT" dirty="0"/>
              <a:t>L’ultimo strumento esposto (sezioni del toro) collega la geometria greca alla geometria delle trasformazioni: le sezioni del toro, studiate per primo da Perseo nel II sec. a.C.  vengono tracciate nel piano (in un caso particolare) da un biellismo che realizza una trasformazione geometrica non lineare.</a:t>
            </a:r>
          </a:p>
        </p:txBody>
      </p:sp>
      <p:pic>
        <p:nvPicPr>
          <p:cNvPr id="4" name="Immagine 3">
            <a:extLst>
              <a:ext uri="{FF2B5EF4-FFF2-40B4-BE49-F238E27FC236}">
                <a16:creationId xmlns:a16="http://schemas.microsoft.com/office/drawing/2014/main" id="{F0085ABB-DA46-4763-9CF0-07F5CBF7A1A7}"/>
              </a:ext>
            </a:extLst>
          </p:cNvPr>
          <p:cNvPicPr>
            <a:picLocks noChangeAspect="1"/>
          </p:cNvPicPr>
          <p:nvPr/>
        </p:nvPicPr>
        <p:blipFill>
          <a:blip r:embed="rId2"/>
          <a:stretch>
            <a:fillRect/>
          </a:stretch>
        </p:blipFill>
        <p:spPr>
          <a:xfrm>
            <a:off x="2460977" y="3211071"/>
            <a:ext cx="6096000" cy="3476625"/>
          </a:xfrm>
          <a:prstGeom prst="rect">
            <a:avLst/>
          </a:prstGeom>
        </p:spPr>
      </p:pic>
    </p:spTree>
    <p:extLst>
      <p:ext uri="{BB962C8B-B14F-4D97-AF65-F5344CB8AC3E}">
        <p14:creationId xmlns:p14="http://schemas.microsoft.com/office/powerpoint/2010/main" val="1095886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86D215-E2A5-45D1-9B24-31CB57E5C405}"/>
              </a:ext>
            </a:extLst>
          </p:cNvPr>
          <p:cNvSpPr>
            <a:spLocks noGrp="1"/>
          </p:cNvSpPr>
          <p:nvPr>
            <p:ph type="title"/>
          </p:nvPr>
        </p:nvSpPr>
        <p:spPr>
          <a:xfrm>
            <a:off x="838200" y="-49125"/>
            <a:ext cx="10515600" cy="1325563"/>
          </a:xfrm>
        </p:spPr>
        <p:txBody>
          <a:bodyPr/>
          <a:lstStyle/>
          <a:p>
            <a:pPr algn="ctr"/>
            <a:r>
              <a:rPr lang="it-IT" dirty="0"/>
              <a:t>Sezioni del toro </a:t>
            </a:r>
          </a:p>
        </p:txBody>
      </p:sp>
      <p:sp>
        <p:nvSpPr>
          <p:cNvPr id="3" name="Segnaposto contenuto 2">
            <a:extLst>
              <a:ext uri="{FF2B5EF4-FFF2-40B4-BE49-F238E27FC236}">
                <a16:creationId xmlns:a16="http://schemas.microsoft.com/office/drawing/2014/main" id="{51EE1E85-2F22-41CB-9892-7DFE00967E54}"/>
              </a:ext>
            </a:extLst>
          </p:cNvPr>
          <p:cNvSpPr>
            <a:spLocks noGrp="1"/>
          </p:cNvSpPr>
          <p:nvPr>
            <p:ph idx="1"/>
          </p:nvPr>
        </p:nvSpPr>
        <p:spPr>
          <a:xfrm>
            <a:off x="567773" y="1058844"/>
            <a:ext cx="10786027" cy="524793"/>
          </a:xfrm>
        </p:spPr>
        <p:txBody>
          <a:bodyPr/>
          <a:lstStyle/>
          <a:p>
            <a:pPr marL="0" indent="0">
              <a:lnSpc>
                <a:spcPct val="100000"/>
              </a:lnSpc>
              <a:buNone/>
            </a:pPr>
            <a:r>
              <a:rPr lang="it-IT" sz="1800" dirty="0">
                <a:latin typeface="Helvetica Neue"/>
              </a:rPr>
              <a:t>Le sezioni del toro vennero studiate dal matematico Perseo (II sec a.C.).</a:t>
            </a:r>
          </a:p>
          <a:p>
            <a:endParaRPr lang="it-IT" dirty="0"/>
          </a:p>
        </p:txBody>
      </p:sp>
      <p:pic>
        <p:nvPicPr>
          <p:cNvPr id="7" name="Immagine 6">
            <a:extLst>
              <a:ext uri="{FF2B5EF4-FFF2-40B4-BE49-F238E27FC236}">
                <a16:creationId xmlns:a16="http://schemas.microsoft.com/office/drawing/2014/main" id="{A3E8F9FD-CC9E-41A9-9A7D-93EFBCBC1755}"/>
              </a:ext>
            </a:extLst>
          </p:cNvPr>
          <p:cNvPicPr>
            <a:picLocks noChangeAspect="1"/>
          </p:cNvPicPr>
          <p:nvPr/>
        </p:nvPicPr>
        <p:blipFill>
          <a:blip r:embed="rId2"/>
          <a:stretch>
            <a:fillRect/>
          </a:stretch>
        </p:blipFill>
        <p:spPr>
          <a:xfrm>
            <a:off x="409729" y="1514316"/>
            <a:ext cx="6653784" cy="2354580"/>
          </a:xfrm>
          <a:prstGeom prst="rect">
            <a:avLst/>
          </a:prstGeom>
        </p:spPr>
      </p:pic>
      <p:sp>
        <p:nvSpPr>
          <p:cNvPr id="9" name="CasellaDiTesto 8">
            <a:extLst>
              <a:ext uri="{FF2B5EF4-FFF2-40B4-BE49-F238E27FC236}">
                <a16:creationId xmlns:a16="http://schemas.microsoft.com/office/drawing/2014/main" id="{A4F16958-31AA-4765-B254-F930F76FE6A9}"/>
              </a:ext>
            </a:extLst>
          </p:cNvPr>
          <p:cNvSpPr txBox="1"/>
          <p:nvPr/>
        </p:nvSpPr>
        <p:spPr>
          <a:xfrm>
            <a:off x="838200" y="3847657"/>
            <a:ext cx="10515600" cy="923330"/>
          </a:xfrm>
          <a:prstGeom prst="rect">
            <a:avLst/>
          </a:prstGeom>
          <a:noFill/>
        </p:spPr>
        <p:txBody>
          <a:bodyPr wrap="square">
            <a:spAutoFit/>
          </a:bodyPr>
          <a:lstStyle/>
          <a:p>
            <a:r>
              <a:rPr lang="it-IT" dirty="0">
                <a:latin typeface="Helvetica Neue"/>
              </a:rPr>
              <a:t>Sezionando il toro con un piano parallelo all’asse di rotazione si ottengono le “</a:t>
            </a:r>
            <a:r>
              <a:rPr lang="it-IT" dirty="0" err="1">
                <a:latin typeface="Helvetica Neue"/>
              </a:rPr>
              <a:t>spiriche</a:t>
            </a:r>
            <a:r>
              <a:rPr lang="it-IT" dirty="0">
                <a:latin typeface="Helvetica Neue"/>
              </a:rPr>
              <a:t>”, la cui forma varia con la distanza p del piano secante dall’asse di rotazione. Nel modello si possono riconoscere le </a:t>
            </a:r>
            <a:r>
              <a:rPr lang="it-IT" dirty="0" err="1">
                <a:latin typeface="Helvetica Neue"/>
              </a:rPr>
              <a:t>spiriche</a:t>
            </a:r>
            <a:r>
              <a:rPr lang="it-IT" dirty="0">
                <a:latin typeface="Helvetica Neue"/>
              </a:rPr>
              <a:t> (ovali del Cassini) ottenute sezionando un toro aperto, costituite da:</a:t>
            </a:r>
          </a:p>
        </p:txBody>
      </p:sp>
      <p:pic>
        <p:nvPicPr>
          <p:cNvPr id="10" name="Immagine 9">
            <a:extLst>
              <a:ext uri="{FF2B5EF4-FFF2-40B4-BE49-F238E27FC236}">
                <a16:creationId xmlns:a16="http://schemas.microsoft.com/office/drawing/2014/main" id="{59B6351E-7026-4599-8675-B310A293CDBE}"/>
              </a:ext>
            </a:extLst>
          </p:cNvPr>
          <p:cNvPicPr>
            <a:picLocks noChangeAspect="1"/>
          </p:cNvPicPr>
          <p:nvPr/>
        </p:nvPicPr>
        <p:blipFill>
          <a:blip r:embed="rId3"/>
          <a:stretch>
            <a:fillRect/>
          </a:stretch>
        </p:blipFill>
        <p:spPr>
          <a:xfrm>
            <a:off x="999367" y="4913868"/>
            <a:ext cx="2342857" cy="1219048"/>
          </a:xfrm>
          <a:prstGeom prst="rect">
            <a:avLst/>
          </a:prstGeom>
        </p:spPr>
      </p:pic>
      <p:pic>
        <p:nvPicPr>
          <p:cNvPr id="11" name="Immagine 10">
            <a:extLst>
              <a:ext uri="{FF2B5EF4-FFF2-40B4-BE49-F238E27FC236}">
                <a16:creationId xmlns:a16="http://schemas.microsoft.com/office/drawing/2014/main" id="{44EB507A-1AA7-4461-A4EC-0E4831E12DF1}"/>
              </a:ext>
            </a:extLst>
          </p:cNvPr>
          <p:cNvPicPr>
            <a:picLocks noChangeAspect="1"/>
          </p:cNvPicPr>
          <p:nvPr/>
        </p:nvPicPr>
        <p:blipFill>
          <a:blip r:embed="rId4"/>
          <a:stretch>
            <a:fillRect/>
          </a:stretch>
        </p:blipFill>
        <p:spPr>
          <a:xfrm>
            <a:off x="1437018" y="6072080"/>
            <a:ext cx="6653784" cy="806196"/>
          </a:xfrm>
          <a:prstGeom prst="rect">
            <a:avLst/>
          </a:prstGeom>
        </p:spPr>
      </p:pic>
      <p:sp>
        <p:nvSpPr>
          <p:cNvPr id="13" name="CasellaDiTesto 12">
            <a:extLst>
              <a:ext uri="{FF2B5EF4-FFF2-40B4-BE49-F238E27FC236}">
                <a16:creationId xmlns:a16="http://schemas.microsoft.com/office/drawing/2014/main" id="{0D5516EA-786B-4874-BFC2-0B14A8FFCC3A}"/>
              </a:ext>
            </a:extLst>
          </p:cNvPr>
          <p:cNvSpPr txBox="1"/>
          <p:nvPr/>
        </p:nvSpPr>
        <p:spPr>
          <a:xfrm>
            <a:off x="7003991" y="1644473"/>
            <a:ext cx="4560714" cy="2308324"/>
          </a:xfrm>
          <a:prstGeom prst="rect">
            <a:avLst/>
          </a:prstGeom>
          <a:noFill/>
        </p:spPr>
        <p:txBody>
          <a:bodyPr wrap="square">
            <a:spAutoFit/>
          </a:bodyPr>
          <a:lstStyle/>
          <a:p>
            <a:r>
              <a:rPr lang="it-IT" dirty="0">
                <a:latin typeface="Helvetica Neue"/>
              </a:rPr>
              <a:t>Il toro è la superficie generata dalla completa rotazione di un cerchio attorno ad una retta tracciata ad arbitrio nel suo piano. Vi sono tre tipi di tori perché parametri che lo caratterizzano sono due: il raggio r del cerchio generatore, la distanza d tra il centro di tale cerchio e l’asse di rotazione</a:t>
            </a:r>
          </a:p>
        </p:txBody>
      </p:sp>
      <p:pic>
        <p:nvPicPr>
          <p:cNvPr id="14" name="Immagine 13">
            <a:extLst>
              <a:ext uri="{FF2B5EF4-FFF2-40B4-BE49-F238E27FC236}">
                <a16:creationId xmlns:a16="http://schemas.microsoft.com/office/drawing/2014/main" id="{77D496F8-C0B0-4A4B-A67A-EEA32EC9AEE8}"/>
              </a:ext>
            </a:extLst>
          </p:cNvPr>
          <p:cNvPicPr>
            <a:picLocks noChangeAspect="1"/>
          </p:cNvPicPr>
          <p:nvPr/>
        </p:nvPicPr>
        <p:blipFill>
          <a:blip r:embed="rId5"/>
          <a:stretch>
            <a:fillRect/>
          </a:stretch>
        </p:blipFill>
        <p:spPr>
          <a:xfrm>
            <a:off x="4086476" y="4990059"/>
            <a:ext cx="2009524" cy="1142857"/>
          </a:xfrm>
          <a:prstGeom prst="rect">
            <a:avLst/>
          </a:prstGeom>
        </p:spPr>
      </p:pic>
      <p:pic>
        <p:nvPicPr>
          <p:cNvPr id="15" name="Immagine 14">
            <a:extLst>
              <a:ext uri="{FF2B5EF4-FFF2-40B4-BE49-F238E27FC236}">
                <a16:creationId xmlns:a16="http://schemas.microsoft.com/office/drawing/2014/main" id="{898BFBDD-6E43-45F8-ADAB-938B9A270E4A}"/>
              </a:ext>
            </a:extLst>
          </p:cNvPr>
          <p:cNvPicPr>
            <a:picLocks noChangeAspect="1"/>
          </p:cNvPicPr>
          <p:nvPr/>
        </p:nvPicPr>
        <p:blipFill>
          <a:blip r:embed="rId6"/>
          <a:stretch>
            <a:fillRect/>
          </a:stretch>
        </p:blipFill>
        <p:spPr>
          <a:xfrm>
            <a:off x="6276038" y="4912277"/>
            <a:ext cx="1942857" cy="1142857"/>
          </a:xfrm>
          <a:prstGeom prst="rect">
            <a:avLst/>
          </a:prstGeom>
        </p:spPr>
      </p:pic>
    </p:spTree>
    <p:extLst>
      <p:ext uri="{BB962C8B-B14F-4D97-AF65-F5344CB8AC3E}">
        <p14:creationId xmlns:p14="http://schemas.microsoft.com/office/powerpoint/2010/main" val="2086705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746ADB-EBD1-450E-8517-EF416DF68266}"/>
              </a:ext>
            </a:extLst>
          </p:cNvPr>
          <p:cNvSpPr>
            <a:spLocks noGrp="1"/>
          </p:cNvSpPr>
          <p:nvPr>
            <p:ph type="title"/>
          </p:nvPr>
        </p:nvSpPr>
        <p:spPr/>
        <p:txBody>
          <a:bodyPr/>
          <a:lstStyle/>
          <a:p>
            <a:pPr algn="ctr"/>
            <a:r>
              <a:rPr lang="it-IT" dirty="0"/>
              <a:t>Strumento di Delaunay </a:t>
            </a:r>
            <a:br>
              <a:rPr lang="it-IT" dirty="0"/>
            </a:br>
            <a:r>
              <a:rPr lang="it-IT" dirty="0"/>
              <a:t>per tracciare le sezioni del toro</a:t>
            </a:r>
          </a:p>
        </p:txBody>
      </p:sp>
      <p:pic>
        <p:nvPicPr>
          <p:cNvPr id="4" name="Segnaposto contenuto 3">
            <a:extLst>
              <a:ext uri="{FF2B5EF4-FFF2-40B4-BE49-F238E27FC236}">
                <a16:creationId xmlns:a16="http://schemas.microsoft.com/office/drawing/2014/main" id="{04FA7C89-0892-408D-9852-D39395315B37}"/>
              </a:ext>
            </a:extLst>
          </p:cNvPr>
          <p:cNvPicPr>
            <a:picLocks noGrp="1" noChangeAspect="1"/>
          </p:cNvPicPr>
          <p:nvPr>
            <p:ph idx="1"/>
          </p:nvPr>
        </p:nvPicPr>
        <p:blipFill>
          <a:blip r:embed="rId2"/>
          <a:stretch>
            <a:fillRect/>
          </a:stretch>
        </p:blipFill>
        <p:spPr>
          <a:xfrm>
            <a:off x="1039174" y="1978182"/>
            <a:ext cx="3904762" cy="3933333"/>
          </a:xfrm>
          <a:prstGeom prst="rect">
            <a:avLst/>
          </a:prstGeom>
        </p:spPr>
      </p:pic>
      <p:sp>
        <p:nvSpPr>
          <p:cNvPr id="6" name="CasellaDiTesto 5">
            <a:extLst>
              <a:ext uri="{FF2B5EF4-FFF2-40B4-BE49-F238E27FC236}">
                <a16:creationId xmlns:a16="http://schemas.microsoft.com/office/drawing/2014/main" id="{3E5077A6-F111-4A50-99C4-808ACB6F8FFF}"/>
              </a:ext>
            </a:extLst>
          </p:cNvPr>
          <p:cNvSpPr txBox="1"/>
          <p:nvPr/>
        </p:nvSpPr>
        <p:spPr>
          <a:xfrm>
            <a:off x="4696178" y="1796619"/>
            <a:ext cx="6096000" cy="4247317"/>
          </a:xfrm>
          <a:prstGeom prst="rect">
            <a:avLst/>
          </a:prstGeom>
          <a:noFill/>
        </p:spPr>
        <p:txBody>
          <a:bodyPr wrap="square">
            <a:spAutoFit/>
          </a:bodyPr>
          <a:lstStyle/>
          <a:p>
            <a:r>
              <a:rPr lang="it-IT" dirty="0">
                <a:latin typeface="Helvetica Neue" panose="02000503000000020004"/>
              </a:rPr>
              <a:t>Il rombo articolato ABCD (di lato AB=a) ha i vertici B e D scorrevoli in una scanalatura rettilinea s. Le aste PA e PB di ugual lunghezza b (b&gt;a) hanno due dei loro estremi incernierati in P; gli altri due estremi sono invece incernierati in B, D e scorrono anch'essi lungo la scanalatura s. P è vincolato (dall'asta QP imperniata al piano in Q) a percorrere una circonferenza γ. Quando P percorre γ, i punti A e C, insieme, descrivono una quartica corrispondente di γ in una trasformazione non lineare E' possibile variare la distanza di Q da s, ottenendo così </a:t>
            </a:r>
            <a:r>
              <a:rPr lang="it-IT" dirty="0" err="1">
                <a:latin typeface="Helvetica Neue" panose="02000503000000020004"/>
              </a:rPr>
              <a:t>Cassinoidi</a:t>
            </a:r>
            <a:r>
              <a:rPr lang="it-IT" dirty="0">
                <a:latin typeface="Helvetica Neue" panose="02000503000000020004"/>
              </a:rPr>
              <a:t> di forma diversa, composte da due ovali distinti, da un unico ovale o da un ovale con un punto doppio.</a:t>
            </a:r>
          </a:p>
          <a:p>
            <a:r>
              <a:rPr lang="it-IT" dirty="0">
                <a:latin typeface="Helvetica Neue" panose="02000503000000020004"/>
              </a:rPr>
              <a:t>Le Ovali del Cassini sono il luogo dei punti il cui prodotto delle distanze da due punti fissati è costante. </a:t>
            </a:r>
          </a:p>
        </p:txBody>
      </p:sp>
    </p:spTree>
    <p:extLst>
      <p:ext uri="{BB962C8B-B14F-4D97-AF65-F5344CB8AC3E}">
        <p14:creationId xmlns:p14="http://schemas.microsoft.com/office/powerpoint/2010/main" val="2662876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riche2">
            <a:hlinkClick r:id="" action="ppaction://media"/>
            <a:extLst>
              <a:ext uri="{FF2B5EF4-FFF2-40B4-BE49-F238E27FC236}">
                <a16:creationId xmlns:a16="http://schemas.microsoft.com/office/drawing/2014/main" id="{8AB3B291-D971-46E2-B0EA-227F8CACBD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03488" y="1825625"/>
            <a:ext cx="7185025" cy="4351338"/>
          </a:xfrm>
        </p:spPr>
      </p:pic>
    </p:spTree>
    <p:extLst>
      <p:ext uri="{BB962C8B-B14F-4D97-AF65-F5344CB8AC3E}">
        <p14:creationId xmlns:p14="http://schemas.microsoft.com/office/powerpoint/2010/main" val="280401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27C1D6E-F8E9-4F81-B369-AD0A8BBEB5F3}"/>
              </a:ext>
            </a:extLst>
          </p:cNvPr>
          <p:cNvPicPr>
            <a:picLocks noGrp="1" noChangeAspect="1"/>
          </p:cNvPicPr>
          <p:nvPr>
            <p:ph idx="1"/>
          </p:nvPr>
        </p:nvPicPr>
        <p:blipFill>
          <a:blip r:embed="rId2"/>
          <a:stretch>
            <a:fillRect/>
          </a:stretch>
        </p:blipFill>
        <p:spPr>
          <a:xfrm>
            <a:off x="1816792" y="5608214"/>
            <a:ext cx="2804403" cy="634039"/>
          </a:xfrm>
          <a:prstGeom prst="rect">
            <a:avLst/>
          </a:prstGeom>
        </p:spPr>
      </p:pic>
      <p:pic>
        <p:nvPicPr>
          <p:cNvPr id="5" name="Immagine 4">
            <a:extLst>
              <a:ext uri="{FF2B5EF4-FFF2-40B4-BE49-F238E27FC236}">
                <a16:creationId xmlns:a16="http://schemas.microsoft.com/office/drawing/2014/main" id="{A9A34E7D-7EDB-4C09-A044-05E1BFDB43B5}"/>
              </a:ext>
            </a:extLst>
          </p:cNvPr>
          <p:cNvPicPr>
            <a:picLocks noChangeAspect="1"/>
          </p:cNvPicPr>
          <p:nvPr/>
        </p:nvPicPr>
        <p:blipFill>
          <a:blip r:embed="rId3"/>
          <a:stretch>
            <a:fillRect/>
          </a:stretch>
        </p:blipFill>
        <p:spPr>
          <a:xfrm>
            <a:off x="4865057" y="5553346"/>
            <a:ext cx="1853345" cy="743776"/>
          </a:xfrm>
          <a:prstGeom prst="rect">
            <a:avLst/>
          </a:prstGeom>
        </p:spPr>
      </p:pic>
      <p:pic>
        <p:nvPicPr>
          <p:cNvPr id="6" name="Immagine 5">
            <a:extLst>
              <a:ext uri="{FF2B5EF4-FFF2-40B4-BE49-F238E27FC236}">
                <a16:creationId xmlns:a16="http://schemas.microsoft.com/office/drawing/2014/main" id="{FA1CF5DA-F3FE-4BCF-A4B0-3AAD869EED0C}"/>
              </a:ext>
            </a:extLst>
          </p:cNvPr>
          <p:cNvPicPr>
            <a:picLocks noChangeAspect="1"/>
          </p:cNvPicPr>
          <p:nvPr/>
        </p:nvPicPr>
        <p:blipFill>
          <a:blip r:embed="rId4"/>
          <a:stretch>
            <a:fillRect/>
          </a:stretch>
        </p:blipFill>
        <p:spPr>
          <a:xfrm>
            <a:off x="7326944" y="5494514"/>
            <a:ext cx="3048264" cy="634039"/>
          </a:xfrm>
          <a:prstGeom prst="rect">
            <a:avLst/>
          </a:prstGeom>
        </p:spPr>
      </p:pic>
      <p:pic>
        <p:nvPicPr>
          <p:cNvPr id="7" name="Immagine 6">
            <a:extLst>
              <a:ext uri="{FF2B5EF4-FFF2-40B4-BE49-F238E27FC236}">
                <a16:creationId xmlns:a16="http://schemas.microsoft.com/office/drawing/2014/main" id="{BB535DD2-D2C1-4B34-817A-DC8323EC79D6}"/>
              </a:ext>
            </a:extLst>
          </p:cNvPr>
          <p:cNvPicPr>
            <a:picLocks noChangeAspect="1"/>
          </p:cNvPicPr>
          <p:nvPr/>
        </p:nvPicPr>
        <p:blipFill>
          <a:blip r:embed="rId5"/>
          <a:stretch>
            <a:fillRect/>
          </a:stretch>
        </p:blipFill>
        <p:spPr>
          <a:xfrm>
            <a:off x="3822914" y="182775"/>
            <a:ext cx="2273086" cy="1843725"/>
          </a:xfrm>
          <a:prstGeom prst="rect">
            <a:avLst/>
          </a:prstGeom>
        </p:spPr>
      </p:pic>
      <p:sp>
        <p:nvSpPr>
          <p:cNvPr id="9" name="CasellaDiTesto 8">
            <a:extLst>
              <a:ext uri="{FF2B5EF4-FFF2-40B4-BE49-F238E27FC236}">
                <a16:creationId xmlns:a16="http://schemas.microsoft.com/office/drawing/2014/main" id="{62489FE4-0DEF-4C71-BB9C-1507AC4F81A2}"/>
              </a:ext>
            </a:extLst>
          </p:cNvPr>
          <p:cNvSpPr txBox="1"/>
          <p:nvPr/>
        </p:nvSpPr>
        <p:spPr>
          <a:xfrm>
            <a:off x="2965863" y="2208809"/>
            <a:ext cx="5489368" cy="2600712"/>
          </a:xfrm>
          <a:prstGeom prst="rect">
            <a:avLst/>
          </a:prstGeom>
          <a:noFill/>
        </p:spPr>
        <p:txBody>
          <a:bodyPr wrap="square">
            <a:spAutoFit/>
          </a:bodyPr>
          <a:lstStyle/>
          <a:p>
            <a:pPr marL="360680">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A cura </a:t>
            </a:r>
            <a:r>
              <a:rPr lang="it-IT" sz="1800" dirty="0">
                <a:effectLst/>
                <a:latin typeface="Calibri" panose="020F0502020204030204" pitchFamily="34" charset="0"/>
                <a:ea typeface="Calibri" panose="020F0502020204030204" pitchFamily="34" charset="0"/>
                <a:cs typeface="Calibri" panose="020F0502020204030204" pitchFamily="34" charset="0"/>
              </a:rPr>
              <a:t>di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Associazione Macchine Matematiche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info@macchinematematiche.org</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b="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Laboratorio delle macchine matematiche dell’Università di Modena e Reggio Emilia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www.mmlab.unimore.it</a:t>
            </a:r>
            <a:r>
              <a:rPr lang="it-IT"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577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61737-D69F-4532-9748-D4A5935397F8}"/>
              </a:ext>
            </a:extLst>
          </p:cNvPr>
          <p:cNvSpPr>
            <a:spLocks noGrp="1"/>
          </p:cNvSpPr>
          <p:nvPr>
            <p:ph type="title"/>
          </p:nvPr>
        </p:nvSpPr>
        <p:spPr/>
        <p:txBody>
          <a:bodyPr/>
          <a:lstStyle/>
          <a:p>
            <a:pPr algn="ctr"/>
            <a:r>
              <a:rPr lang="it-IT" dirty="0"/>
              <a:t>Mesolabio</a:t>
            </a:r>
          </a:p>
        </p:txBody>
      </p:sp>
      <p:pic>
        <p:nvPicPr>
          <p:cNvPr id="4" name="mesolabio">
            <a:hlinkClick r:id="" action="ppaction://media"/>
            <a:extLst>
              <a:ext uri="{FF2B5EF4-FFF2-40B4-BE49-F238E27FC236}">
                <a16:creationId xmlns:a16="http://schemas.microsoft.com/office/drawing/2014/main" id="{60DD784C-25AF-4A73-82DB-6941453E43D3}"/>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2588418" y="1485988"/>
            <a:ext cx="7015163" cy="4351338"/>
          </a:xfrm>
        </p:spPr>
      </p:pic>
      <p:sp>
        <p:nvSpPr>
          <p:cNvPr id="5" name="Rettangolo 4">
            <a:extLst>
              <a:ext uri="{FF2B5EF4-FFF2-40B4-BE49-F238E27FC236}">
                <a16:creationId xmlns:a16="http://schemas.microsoft.com/office/drawing/2014/main" id="{54310313-D24B-49D6-8589-6FF22FD2C0A5}"/>
              </a:ext>
            </a:extLst>
          </p:cNvPr>
          <p:cNvSpPr/>
          <p:nvPr/>
        </p:nvSpPr>
        <p:spPr>
          <a:xfrm>
            <a:off x="2348090" y="5215466"/>
            <a:ext cx="2460977" cy="62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335730387"/>
      </p:ext>
    </p:extLst>
  </p:cSld>
  <p:clrMapOvr>
    <a:masterClrMapping/>
  </p:clrMapOvr>
  <mc:AlternateContent xmlns:mc="http://schemas.openxmlformats.org/markup-compatibility/2006" xmlns:p14="http://schemas.microsoft.com/office/powerpoint/2010/main">
    <mc:Choice Requires="p14">
      <p:transition spd="slow" p14:dur="2000" advTm="40092"/>
    </mc:Choice>
    <mc:Fallback xmlns="">
      <p:transition spd="slow" advTm="40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4904" objId="4"/>
        <p14:pauseEvt time="6529" objId="4"/>
        <p14:triggerEvt type="onClick" time="6529" objId="4"/>
        <p14:resumeEvt time="7672" objId="4"/>
        <p14:stopEvt time="3808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F3D580-487D-4859-96BE-BE2056460932}"/>
              </a:ext>
            </a:extLst>
          </p:cNvPr>
          <p:cNvSpPr>
            <a:spLocks noGrp="1"/>
          </p:cNvSpPr>
          <p:nvPr>
            <p:ph type="title"/>
          </p:nvPr>
        </p:nvSpPr>
        <p:spPr/>
        <p:txBody>
          <a:bodyPr/>
          <a:lstStyle/>
          <a:p>
            <a:pPr algn="ctr"/>
            <a:r>
              <a:rPr lang="it-IT" dirty="0"/>
              <a:t>Compasso di Nicomede</a:t>
            </a:r>
          </a:p>
        </p:txBody>
      </p:sp>
      <p:sp>
        <p:nvSpPr>
          <p:cNvPr id="3" name="Segnaposto contenuto 2">
            <a:extLst>
              <a:ext uri="{FF2B5EF4-FFF2-40B4-BE49-F238E27FC236}">
                <a16:creationId xmlns:a16="http://schemas.microsoft.com/office/drawing/2014/main" id="{33B310F5-C5A3-4567-A3B2-E4DA66D0EC1A}"/>
              </a:ext>
            </a:extLst>
          </p:cNvPr>
          <p:cNvSpPr>
            <a:spLocks noGrp="1"/>
          </p:cNvSpPr>
          <p:nvPr>
            <p:ph idx="1"/>
          </p:nvPr>
        </p:nvSpPr>
        <p:spPr>
          <a:xfrm>
            <a:off x="838200" y="1825625"/>
            <a:ext cx="4027311" cy="3446286"/>
          </a:xfrm>
        </p:spPr>
        <p:txBody>
          <a:bodyPr/>
          <a:lstStyle/>
          <a:p>
            <a:endParaRPr lang="it-IT" dirty="0"/>
          </a:p>
          <a:p>
            <a:endParaRPr lang="it-IT" dirty="0"/>
          </a:p>
          <a:p>
            <a:endParaRPr lang="it-IT" dirty="0"/>
          </a:p>
          <a:p>
            <a:endParaRPr lang="it-IT" dirty="0"/>
          </a:p>
          <a:p>
            <a:endParaRPr lang="it-IT" dirty="0"/>
          </a:p>
        </p:txBody>
      </p:sp>
      <p:pic>
        <p:nvPicPr>
          <p:cNvPr id="4" name="Immagine 3">
            <a:extLst>
              <a:ext uri="{FF2B5EF4-FFF2-40B4-BE49-F238E27FC236}">
                <a16:creationId xmlns:a16="http://schemas.microsoft.com/office/drawing/2014/main" id="{1BE69F75-6EBB-428A-ABFE-840708D6AF42}"/>
              </a:ext>
            </a:extLst>
          </p:cNvPr>
          <p:cNvPicPr>
            <a:picLocks noChangeAspect="1"/>
          </p:cNvPicPr>
          <p:nvPr/>
        </p:nvPicPr>
        <p:blipFill>
          <a:blip r:embed="rId2"/>
          <a:stretch>
            <a:fillRect/>
          </a:stretch>
        </p:blipFill>
        <p:spPr>
          <a:xfrm>
            <a:off x="654923" y="1509338"/>
            <a:ext cx="3917399" cy="3082133"/>
          </a:xfrm>
          <a:prstGeom prst="rect">
            <a:avLst/>
          </a:prstGeom>
        </p:spPr>
      </p:pic>
      <p:sp>
        <p:nvSpPr>
          <p:cNvPr id="12" name="Rectangle 10">
            <a:extLst>
              <a:ext uri="{FF2B5EF4-FFF2-40B4-BE49-F238E27FC236}">
                <a16:creationId xmlns:a16="http://schemas.microsoft.com/office/drawing/2014/main" id="{B5FD7661-11E9-44B4-BA5F-03F0A3ADD39E}"/>
              </a:ext>
            </a:extLst>
          </p:cNvPr>
          <p:cNvSpPr>
            <a:spLocks noChangeArrowheads="1"/>
          </p:cNvSpPr>
          <p:nvPr/>
        </p:nvSpPr>
        <p:spPr bwMode="auto">
          <a:xfrm>
            <a:off x="4638637" y="1605492"/>
            <a:ext cx="678147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Helvetica Neue"/>
                <a:cs typeface="Times New Roman" panose="02020603050405020304" pitchFamily="18" charset="0"/>
              </a:rPr>
              <a:t>In un piano è praticata una fenditura rettilinea r e fissato un perno O (polo) a distanza OH=a da r. Nel piano individuato dalla retta r (curva base) e dal punto O si fa muovere un’asta s (realizzata in legno o metallo) in modo che essa sia costantemente vincolata a passare per O mentre un cursore M, fissato a un punto di s, scorre all’interno della scanalatura. Si collocano poi su s, a distanza b (intervallo) da M (e da parti opposte rispetto ad M) due tracciatori P e Q, che durante il movimento dell’asta disegnano la concoide.</a:t>
            </a:r>
          </a:p>
        </p:txBody>
      </p:sp>
      <p:sp>
        <p:nvSpPr>
          <p:cNvPr id="14" name="Rectangle 11">
            <a:extLst>
              <a:ext uri="{FF2B5EF4-FFF2-40B4-BE49-F238E27FC236}">
                <a16:creationId xmlns:a16="http://schemas.microsoft.com/office/drawing/2014/main" id="{84C374AD-5BFC-4BD9-BE6A-548D53AB19C6}"/>
              </a:ext>
            </a:extLst>
          </p:cNvPr>
          <p:cNvSpPr>
            <a:spLocks noChangeArrowheads="1"/>
          </p:cNvSpPr>
          <p:nvPr/>
        </p:nvSpPr>
        <p:spPr bwMode="auto">
          <a:xfrm>
            <a:off x="0" y="210979"/>
            <a:ext cx="22634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300" b="0" i="0" u="none" strike="noStrike" cap="none" normalizeH="0" baseline="0" dirty="0">
              <a:ln>
                <a:noFill/>
              </a:ln>
              <a:solidFill>
                <a:schemeClr val="tx1"/>
              </a:solidFill>
              <a:effectLst/>
              <a:latin typeface="Book Antiqua" panose="0204060205030503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chemeClr val="tx1"/>
                </a:solidFill>
                <a:effectLst/>
                <a:latin typeface="Book Antiqua" panose="0204060205030503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7" name="CasellaDiTesto 16">
            <a:extLst>
              <a:ext uri="{FF2B5EF4-FFF2-40B4-BE49-F238E27FC236}">
                <a16:creationId xmlns:a16="http://schemas.microsoft.com/office/drawing/2014/main" id="{D4BF66EF-52C1-4BBF-924D-7C0745B4EF0B}"/>
              </a:ext>
            </a:extLst>
          </p:cNvPr>
          <p:cNvSpPr txBox="1"/>
          <p:nvPr/>
        </p:nvSpPr>
        <p:spPr>
          <a:xfrm>
            <a:off x="759176" y="4581522"/>
            <a:ext cx="10981267"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Helvetica Neue"/>
                <a:cs typeface="Times New Roman" panose="02020603050405020304" pitchFamily="18" charset="0"/>
              </a:rPr>
              <a:t>E’ una curva (caratterizzata da base, polo e intervallo) costituita da due rami, separati dalla retta r: l’aspetto del ramo che giace dalla parte in cui si trova O dipende dalla relazione tra l’intervallo b e la distanza OH = a.  Precisamente, tale ramo presenta un nodo se b &gt; a, una cuspide se b = a, un punto isolato se b &lt; a.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dirty="0">
              <a:latin typeface="Helvetica Neue"/>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Helvetica Neue"/>
                <a:cs typeface="Times New Roman" panose="02020603050405020304" pitchFamily="18" charset="0"/>
              </a:rPr>
              <a:t>La curva è celebre soprattutto per due ragioni: il meccanismo tracciatore, oltre ad essere semplice, è di elevata precisione; serve inoltre a risolvere problemi (duplicazione del cubo, trisezione dell’angolo) non affrontabili con riga e compasso</a:t>
            </a:r>
            <a:r>
              <a:rPr kumimoji="0" lang="it-IT" altLang="it-IT" sz="1800" b="0" i="0" u="none" strike="noStrike" cap="none" normalizeH="0" baseline="0" dirty="0">
                <a:ln>
                  <a:noFill/>
                </a:ln>
                <a:solidFill>
                  <a:schemeClr val="tx1"/>
                </a:solidFill>
                <a:effectLst/>
                <a:latin typeface="Book Antiqua" panose="02040602050305030304" pitchFamily="18" charset="0"/>
              </a:rPr>
              <a:t>.</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701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4D78E68-D1B0-40B5-BD39-CAFDACF71E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4942" y="1374069"/>
            <a:ext cx="6795715" cy="4351338"/>
          </a:xfrm>
        </p:spPr>
      </p:pic>
    </p:spTree>
    <p:extLst>
      <p:ext uri="{BB962C8B-B14F-4D97-AF65-F5344CB8AC3E}">
        <p14:creationId xmlns:p14="http://schemas.microsoft.com/office/powerpoint/2010/main" val="1185502784"/>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TotalTime>
  <Words>7558</Words>
  <Application>Microsoft Office PowerPoint</Application>
  <PresentationFormat>Widescreen</PresentationFormat>
  <Paragraphs>258</Paragraphs>
  <Slides>64</Slides>
  <Notes>5</Notes>
  <HiddenSlides>0</HiddenSlides>
  <MMClips>10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64</vt:i4>
      </vt:variant>
    </vt:vector>
  </HeadingPairs>
  <TitlesOfParts>
    <vt:vector size="74" baseType="lpstr">
      <vt:lpstr>&amp;quot</vt:lpstr>
      <vt:lpstr>Arial</vt:lpstr>
      <vt:lpstr>Book Antiqua</vt:lpstr>
      <vt:lpstr>Calibri</vt:lpstr>
      <vt:lpstr>Calibri Light</vt:lpstr>
      <vt:lpstr>Helvetica Neue</vt:lpstr>
      <vt:lpstr>Symbol</vt:lpstr>
      <vt:lpstr>Times New Roman</vt:lpstr>
      <vt:lpstr>Tema di Office</vt:lpstr>
      <vt:lpstr>1_Tema di Office</vt:lpstr>
      <vt:lpstr>Macchine, meccanica e matematica </vt:lpstr>
      <vt:lpstr>Presentazione standard di PowerPoint</vt:lpstr>
      <vt:lpstr>Presentazione standard di PowerPoint</vt:lpstr>
      <vt:lpstr>Presentazione standard di PowerPoint</vt:lpstr>
      <vt:lpstr>Presentazione standard di PowerPoint</vt:lpstr>
      <vt:lpstr>Mesolabio</vt:lpstr>
      <vt:lpstr>Mesolabio</vt:lpstr>
      <vt:lpstr>Compasso di Nicomede</vt:lpstr>
      <vt:lpstr>Presentazione standard di PowerPoint</vt:lpstr>
      <vt:lpstr>Coni di Menecmo</vt:lpstr>
      <vt:lpstr>Compasso perfetto</vt:lpstr>
      <vt:lpstr>Presentazione standard di PowerPoint</vt:lpstr>
      <vt:lpstr>Presentazione standard di PowerPoint</vt:lpstr>
      <vt:lpstr>Vetro del Durer</vt:lpstr>
      <vt:lpstr>Presentazione standard di PowerPoint</vt:lpstr>
      <vt:lpstr>Griglia</vt:lpstr>
      <vt:lpstr>Presentazione standard di PowerPoint</vt:lpstr>
      <vt:lpstr>Sportello</vt:lpstr>
      <vt:lpstr>Presentazione standard di PowerPoint</vt:lpstr>
      <vt:lpstr>Prospettografo di Scheiner</vt:lpstr>
      <vt:lpstr>Presentazione standard di PowerPoint</vt:lpstr>
      <vt:lpstr>Prospettografo del Barozzi</vt:lpstr>
      <vt:lpstr>Presentazione standard di PowerPoint</vt:lpstr>
      <vt:lpstr>Anamorfosi ottica</vt:lpstr>
      <vt:lpstr>Presentazione standard di PowerPoint</vt:lpstr>
      <vt:lpstr>Presentazione standard di PowerPoint</vt:lpstr>
      <vt:lpstr>Parabolografo del Cavalieri</vt:lpstr>
      <vt:lpstr>Presentazione standard di PowerPoint</vt:lpstr>
      <vt:lpstr>Ellissografo di Proclo</vt:lpstr>
      <vt:lpstr>Presentazione standard di PowerPoint</vt:lpstr>
      <vt:lpstr>Ellissografo di Leonardo</vt:lpstr>
      <vt:lpstr>Presentazione standard di PowerPoint</vt:lpstr>
      <vt:lpstr>Presentazione standard di PowerPoint</vt:lpstr>
      <vt:lpstr>Macchina per le lenti di Cartesio</vt:lpstr>
      <vt:lpstr>Presentazione standard di PowerPoint</vt:lpstr>
      <vt:lpstr>Iperbolografo di Cartesio</vt:lpstr>
      <vt:lpstr>Presentazione standard di PowerPoint</vt:lpstr>
      <vt:lpstr>Trisettore di Cartesio</vt:lpstr>
      <vt:lpstr>Presentazione standard di PowerPoint</vt:lpstr>
      <vt:lpstr>Lumache di Pascal </vt:lpstr>
      <vt:lpstr>Presentazione standard di PowerPoint</vt:lpstr>
      <vt:lpstr>Presentazione standard di PowerPoint</vt:lpstr>
      <vt:lpstr>Guida rettilinea approssimata Sistema a tre aste di Watt </vt:lpstr>
      <vt:lpstr>Presentazione standard di PowerPoint</vt:lpstr>
      <vt:lpstr>Guida rettilinea approssimata di Roberts.</vt:lpstr>
      <vt:lpstr>Presentazione standard di PowerPoint</vt:lpstr>
      <vt:lpstr>Guida rettilinea di Peaucellier</vt:lpstr>
      <vt:lpstr>Presentazione standard di PowerPoint</vt:lpstr>
      <vt:lpstr>Presentazione standard di PowerPoint</vt:lpstr>
      <vt:lpstr>Ellissografo ad antiparallelogramma</vt:lpstr>
      <vt:lpstr>Presentazione standard di PowerPoint</vt:lpstr>
      <vt:lpstr>Traslatore del Kempe</vt:lpstr>
      <vt:lpstr>Presentazione standard di PowerPoint</vt:lpstr>
      <vt:lpstr>Simmetria assiale ortogonale</vt:lpstr>
      <vt:lpstr>Presentazione standard di PowerPoint</vt:lpstr>
      <vt:lpstr>Pantografo di Scheiner</vt:lpstr>
      <vt:lpstr>Presentazione standard di PowerPoint</vt:lpstr>
      <vt:lpstr>Stiramento Quadrilatero del Delaunay </vt:lpstr>
      <vt:lpstr>Presentazione standard di PowerPoint</vt:lpstr>
      <vt:lpstr>Presentazione standard di PowerPoint</vt:lpstr>
      <vt:lpstr>Sezioni del toro </vt:lpstr>
      <vt:lpstr>Strumento di Delaunay  per tracciare le sezioni del toro</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carlazanoli@outlook.it</dc:creator>
  <cp:lastModifiedBy>carlazanoli@outlook.it</cp:lastModifiedBy>
  <cp:revision>87</cp:revision>
  <dcterms:created xsi:type="dcterms:W3CDTF">2020-09-24T20:46:44Z</dcterms:created>
  <dcterms:modified xsi:type="dcterms:W3CDTF">2020-10-22T16:05:04Z</dcterms:modified>
</cp:coreProperties>
</file>